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339" r:id="rId3"/>
    <p:sldId id="301" r:id="rId4"/>
    <p:sldId id="375" r:id="rId5"/>
    <p:sldId id="356" r:id="rId6"/>
    <p:sldId id="302" r:id="rId7"/>
    <p:sldId id="303" r:id="rId8"/>
    <p:sldId id="357" r:id="rId9"/>
    <p:sldId id="304" r:id="rId10"/>
    <p:sldId id="358" r:id="rId11"/>
    <p:sldId id="336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40" r:id="rId26"/>
    <p:sldId id="318" r:id="rId27"/>
    <p:sldId id="319" r:id="rId28"/>
    <p:sldId id="320" r:id="rId29"/>
    <p:sldId id="359" r:id="rId30"/>
    <p:sldId id="321" r:id="rId31"/>
    <p:sldId id="360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61" r:id="rId47"/>
    <p:sldId id="338" r:id="rId48"/>
    <p:sldId id="341" r:id="rId49"/>
    <p:sldId id="352" r:id="rId50"/>
    <p:sldId id="342" r:id="rId51"/>
    <p:sldId id="353" r:id="rId52"/>
    <p:sldId id="343" r:id="rId53"/>
    <p:sldId id="354" r:id="rId54"/>
    <p:sldId id="344" r:id="rId55"/>
    <p:sldId id="351" r:id="rId56"/>
    <p:sldId id="368" r:id="rId57"/>
    <p:sldId id="369" r:id="rId58"/>
    <p:sldId id="370" r:id="rId59"/>
    <p:sldId id="373" r:id="rId60"/>
    <p:sldId id="374" r:id="rId61"/>
    <p:sldId id="345" r:id="rId62"/>
    <p:sldId id="362" r:id="rId63"/>
    <p:sldId id="346" r:id="rId64"/>
    <p:sldId id="364" r:id="rId65"/>
    <p:sldId id="347" r:id="rId66"/>
    <p:sldId id="348" r:id="rId67"/>
    <p:sldId id="349" r:id="rId68"/>
    <p:sldId id="350" r:id="rId69"/>
    <p:sldId id="363" r:id="rId70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Write the implicit equation of a 2D line as a dot product.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4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57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P0 = (5, 4, 7) n = (1, 2, 2) </a:t>
            </a:r>
          </a:p>
          <a:p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How would you compute the plane equation of a triangle with vertices 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a,b,ca,b,c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br>
              <a:rPr lang="en-US" dirty="0"/>
            </a:br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Rewrite the implicit equation of a plane as a single 4D dot product.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90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http://vnreview.vn/tin-tuc-khoa-hoc-cong-nghe/-/view_content/content/1782414/ai-cua-google-danh-bai-huyen-thoai-co-vay</a:t>
            </a:r>
          </a:p>
        </p:txBody>
      </p:sp>
    </p:spTree>
    <p:extLst>
      <p:ext uri="{BB962C8B-B14F-4D97-AF65-F5344CB8AC3E}">
        <p14:creationId xmlns:p14="http://schemas.microsoft.com/office/powerpoint/2010/main" val="2726892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Q: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Change the above equation to make a spiral.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63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https://en.wikipedia.org/wiki/Parametric_equation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83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http://groups.csail.mit.edu/graphics/classes/6.838/F01/lectures/SmoothSurfaces/0the_s018.html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44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https://www.scratchapixel.com/lessons/3d-basic-rendering/ray-tracing-rendering-a-triangle/barycentric-coordinates</a:t>
            </a:r>
          </a:p>
        </p:txBody>
      </p:sp>
    </p:spTree>
    <p:extLst>
      <p:ext uri="{BB962C8B-B14F-4D97-AF65-F5344CB8AC3E}">
        <p14:creationId xmlns:p14="http://schemas.microsoft.com/office/powerpoint/2010/main" val="267494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https://www.stdio.vn/articles/read/45/vector-va-ung-dung-cua-chung</a:t>
            </a:r>
          </a:p>
          <a:p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đại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biểu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41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https://www.stdio.vn/articles/read/45/vector-va-ung-dung-cua-chung</a:t>
            </a:r>
          </a:p>
          <a:p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đại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biểu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diễn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vi-VN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9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vi-V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vô </a:t>
            </a:r>
            <a:r>
              <a:rPr lang="vi-VN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vi-V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hai </a:t>
            </a:r>
            <a:r>
              <a:rPr lang="vi-VN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endParaRPr lang="vi-VN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55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3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67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https://en.wikipedia.org/wiki/Cross_product</a:t>
            </a:r>
          </a:p>
          <a:p>
            <a:r>
              <a:rPr lang="vi-VN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Tích</a:t>
            </a:r>
            <a:r>
              <a:rPr lang="vi-V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vi-V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hai </a:t>
            </a:r>
            <a:r>
              <a:rPr lang="vi-VN" sz="11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endParaRPr lang="vi-VN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https://vi.wikipedia.org/wiki/T%C3%ADch_vect%C6%A1</a:t>
            </a:r>
          </a:p>
        </p:txBody>
      </p:sp>
    </p:spTree>
    <p:extLst>
      <p:ext uri="{BB962C8B-B14F-4D97-AF65-F5344CB8AC3E}">
        <p14:creationId xmlns:p14="http://schemas.microsoft.com/office/powerpoint/2010/main" val="2698119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purposes of this class, matrices are</a:t>
            </a: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to represent transformations, which act</a:t>
            </a: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points, vectors, and other matrices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458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2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5661233"/>
            <a:ext cx="897599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5661166"/>
            <a:ext cx="897599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875099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599" cy="8036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200" b="1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" name="Rectangle 1"/>
          <p:cNvSpPr/>
          <p:nvPr userDrawn="1"/>
        </p:nvSpPr>
        <p:spPr>
          <a:xfrm>
            <a:off x="655093" y="1310185"/>
            <a:ext cx="7868448" cy="4950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-98100" y="3374699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477066"/>
            <a:ext cx="2807999" cy="1271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7999" cy="421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089324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199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3705955"/>
            <a:ext cx="4045199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1999" cy="595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678033"/>
            <a:ext cx="8222100" cy="261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4406166"/>
            <a:ext cx="82221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984966"/>
            <a:ext cx="8222100" cy="102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2558766"/>
            <a:ext cx="8222100" cy="36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6260830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3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6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6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84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/>
              <a:t>CS113 - ĐỒ HỌA MÁY TÍNH VÀ XỬ LÝ ẢNH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Buổi 2: Kiến thức cơ bản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81" y="1716"/>
            <a:ext cx="1537520" cy="1627119"/>
          </a:xfrm>
          <a:prstGeom prst="rect">
            <a:avLst/>
          </a:prstGeom>
        </p:spPr>
      </p:pic>
      <p:pic>
        <p:nvPicPr>
          <p:cNvPr id="1026" name="Picture 2" descr="Image result for Pi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540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subtraction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67250" y="3130550"/>
          <a:ext cx="4287838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8" name="Equation" r:id="rId3" imgW="914400" imgH="215640" progId="Equation.3">
                  <p:embed/>
                </p:oleObj>
              </mc:Choice>
              <mc:Fallback>
                <p:oleObj name="Equation" r:id="rId3" imgW="914400" imgH="215640" progId="Equation.3">
                  <p:embed/>
                  <p:pic>
                    <p:nvPicPr>
                      <p:cNvPr id="4341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3130550"/>
                        <a:ext cx="4287838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375024"/>
              </p:ext>
            </p:extLst>
          </p:nvPr>
        </p:nvGraphicFramePr>
        <p:xfrm>
          <a:off x="5472906" y="1617662"/>
          <a:ext cx="2676525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9" name="Equation" r:id="rId5" imgW="1028520" imgH="711000" progId="Equation.3">
                  <p:embed/>
                </p:oleObj>
              </mc:Choice>
              <mc:Fallback>
                <p:oleObj name="Equation" r:id="rId5" imgW="1028520" imgH="711000" progId="Equation.3">
                  <p:embed/>
                  <p:pic>
                    <p:nvPicPr>
                      <p:cNvPr id="4341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2906" y="1617662"/>
                        <a:ext cx="2676525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140822"/>
              </p:ext>
            </p:extLst>
          </p:nvPr>
        </p:nvGraphicFramePr>
        <p:xfrm>
          <a:off x="4225413" y="4996528"/>
          <a:ext cx="42291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0" name="Equation" r:id="rId7" imgW="1625400" imgH="431640" progId="Equation.3">
                  <p:embed/>
                </p:oleObj>
              </mc:Choice>
              <mc:Fallback>
                <p:oleObj name="Equation" r:id="rId7" imgW="1625400" imgH="431640" progId="Equation.3">
                  <p:embed/>
                  <p:pic>
                    <p:nvPicPr>
                      <p:cNvPr id="4341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413" y="4996528"/>
                        <a:ext cx="4229100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1138084" y="3048000"/>
            <a:ext cx="12954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H="1" flipV="1">
            <a:off x="2052484" y="1905000"/>
            <a:ext cx="381000" cy="1143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oval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 flipV="1">
            <a:off x="1138084" y="3733800"/>
            <a:ext cx="1600200" cy="45720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 type="arrow" w="med" len="med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857857"/>
              </p:ext>
            </p:extLst>
          </p:nvPr>
        </p:nvGraphicFramePr>
        <p:xfrm>
          <a:off x="933297" y="3962400"/>
          <a:ext cx="12223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1" name="Equation" r:id="rId9" imgW="469800" imgH="139680" progId="Equation.3">
                  <p:embed/>
                </p:oleObj>
              </mc:Choice>
              <mc:Fallback>
                <p:oleObj name="Equation" r:id="rId9" imgW="469800" imgH="139680" progId="Equation.3">
                  <p:embed/>
                  <p:pic>
                    <p:nvPicPr>
                      <p:cNvPr id="43418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297" y="3962400"/>
                        <a:ext cx="122237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011572"/>
              </p:ext>
            </p:extLst>
          </p:nvPr>
        </p:nvGraphicFramePr>
        <p:xfrm>
          <a:off x="1442884" y="2971800"/>
          <a:ext cx="3302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2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43418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884" y="2971800"/>
                        <a:ext cx="33020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678443"/>
              </p:ext>
            </p:extLst>
          </p:nvPr>
        </p:nvGraphicFramePr>
        <p:xfrm>
          <a:off x="2433484" y="2362200"/>
          <a:ext cx="3302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3" name="Equation" r:id="rId13" imgW="126720" imgH="139680" progId="Equation.3">
                  <p:embed/>
                </p:oleObj>
              </mc:Choice>
              <mc:Fallback>
                <p:oleObj name="Equation" r:id="rId13" imgW="126720" imgH="139680" progId="Equation.3">
                  <p:embed/>
                  <p:pic>
                    <p:nvPicPr>
                      <p:cNvPr id="4341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484" y="2362200"/>
                        <a:ext cx="33020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ine 13"/>
          <p:cNvSpPr>
            <a:spLocks noChangeShapeType="1"/>
          </p:cNvSpPr>
          <p:nvPr/>
        </p:nvSpPr>
        <p:spPr bwMode="auto">
          <a:xfrm flipH="1" flipV="1">
            <a:off x="2433484" y="3048000"/>
            <a:ext cx="381000" cy="1143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257001"/>
              </p:ext>
            </p:extLst>
          </p:nvPr>
        </p:nvGraphicFramePr>
        <p:xfrm>
          <a:off x="2589059" y="3200400"/>
          <a:ext cx="6286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4" name="Equation" r:id="rId15" imgW="241200" imgH="139680" progId="Equation.3">
                  <p:embed/>
                </p:oleObj>
              </mc:Choice>
              <mc:Fallback>
                <p:oleObj name="Equation" r:id="rId15" imgW="241200" imgH="139680" progId="Equation.3">
                  <p:embed/>
                  <p:pic>
                    <p:nvPicPr>
                      <p:cNvPr id="4341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059" y="3200400"/>
                        <a:ext cx="62865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271900"/>
              </p:ext>
            </p:extLst>
          </p:nvPr>
        </p:nvGraphicFramePr>
        <p:xfrm>
          <a:off x="833284" y="4260850"/>
          <a:ext cx="14224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5" name="Equation" r:id="rId17" imgW="545760" imgH="203040" progId="Equation.3">
                  <p:embed/>
                </p:oleObj>
              </mc:Choice>
              <mc:Fallback>
                <p:oleObj name="Equation" r:id="rId17" imgW="545760" imgH="203040" progId="Equation.3">
                  <p:embed/>
                  <p:pic>
                    <p:nvPicPr>
                      <p:cNvPr id="4341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284" y="4260850"/>
                        <a:ext cx="14224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1219200" y="5562600"/>
            <a:ext cx="18245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SzTx/>
            </a:pPr>
            <a:r>
              <a:rPr lang="en-US" altLang="en-US" sz="2800" dirty="0">
                <a:solidFill>
                  <a:schemeClr val="bg2"/>
                </a:solidFill>
                <a:latin typeface="Arial" panose="020B0604020202020204" pitchFamily="34" charset="0"/>
              </a:rPr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232556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2050" name="Picture 2" descr="ss_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74" y="3038832"/>
            <a:ext cx="760095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49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scalar multiplication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680" y="1311051"/>
            <a:ext cx="7847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Geometrically, think of scalar multiplication as </a:t>
            </a:r>
            <a:r>
              <a:rPr lang="en-US" sz="2400" b="1" dirty="0">
                <a:latin typeface="Cambria-Bold"/>
              </a:rPr>
              <a:t>scaling </a:t>
            </a:r>
            <a:r>
              <a:rPr lang="en-US" sz="2400" dirty="0">
                <a:latin typeface="Cambria" panose="02040503050406030204" pitchFamily="18" charset="0"/>
              </a:rPr>
              <a:t>the vector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Magnitude is multiplied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Direction is not affected (unless </a:t>
            </a:r>
            <a:r>
              <a:rPr lang="en-US" sz="1800" dirty="0" err="1">
                <a:latin typeface="Cambria" panose="02040503050406030204" pitchFamily="18" charset="0"/>
              </a:rPr>
              <a:t>zerod</a:t>
            </a:r>
            <a:r>
              <a:rPr lang="en-US" sz="1800" dirty="0">
                <a:latin typeface="Cambria" panose="02040503050406030204" pitchFamily="18" charset="0"/>
              </a:rPr>
              <a:t> or negated)</a:t>
            </a:r>
          </a:p>
          <a:p>
            <a:endParaRPr lang="en-US" sz="18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Scaled vectors are </a:t>
            </a:r>
            <a:r>
              <a:rPr lang="en-US" sz="2400" b="1" dirty="0">
                <a:latin typeface="Cambria-Bold"/>
              </a:rPr>
              <a:t>always parallel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Scaled components yield same slope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94" y="3709732"/>
            <a:ext cx="2965696" cy="255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dependence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25" y="1327355"/>
            <a:ext cx="78756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Set of all scalar multiples of a vector is a line through the origin</a:t>
            </a:r>
          </a:p>
          <a:p>
            <a:r>
              <a:rPr lang="en-US" sz="180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Two vectors are </a:t>
            </a:r>
            <a:r>
              <a:rPr lang="en-US" sz="2400" b="1" dirty="0">
                <a:latin typeface="Cambria-Bold"/>
              </a:rPr>
              <a:t>linearly dependent </a:t>
            </a:r>
            <a:r>
              <a:rPr lang="en-US" sz="2400" dirty="0">
                <a:latin typeface="Cambria" panose="02040503050406030204" pitchFamily="18" charset="0"/>
              </a:rPr>
              <a:t>when one is a multiple of the other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On the same line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Definition of dependence for three or more vectors is trickier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Geometric intuition: in </a:t>
            </a:r>
            <a:r>
              <a:rPr lang="en-US" sz="1800" dirty="0">
                <a:latin typeface="MS-PMincho"/>
              </a:rPr>
              <a:t>ℛ</a:t>
            </a:r>
            <a:r>
              <a:rPr lang="en-US" sz="1600" baseline="30000" dirty="0">
                <a:latin typeface="Cambria" panose="02040503050406030204" pitchFamily="18" charset="0"/>
              </a:rPr>
              <a:t>3</a:t>
            </a:r>
            <a:r>
              <a:rPr lang="en-US" sz="1100" dirty="0">
                <a:latin typeface="Cambria" panose="02040503050406030204" pitchFamily="18" charset="0"/>
              </a:rPr>
              <a:t> </a:t>
            </a:r>
            <a:r>
              <a:rPr lang="en-US" sz="1800" dirty="0">
                <a:latin typeface="Cambria" panose="02040503050406030204" pitchFamily="18" charset="0"/>
              </a:rPr>
              <a:t>when on</a:t>
            </a:r>
          </a:p>
          <a:p>
            <a:r>
              <a:rPr lang="en-US" sz="1800" dirty="0">
                <a:latin typeface="Cambria" panose="02040503050406030204" pitchFamily="18" charset="0"/>
              </a:rPr>
              <a:t>the same plane, in </a:t>
            </a:r>
            <a:r>
              <a:rPr lang="en-US" sz="1800" dirty="0" err="1">
                <a:latin typeface="MS-PMincho"/>
              </a:rPr>
              <a:t>ℛ</a:t>
            </a:r>
            <a:r>
              <a:rPr lang="en-US" sz="2000" baseline="30000" dirty="0" err="1">
                <a:latin typeface="Cambria" panose="02040503050406030204" pitchFamily="18" charset="0"/>
              </a:rPr>
              <a:t>n</a:t>
            </a:r>
            <a:r>
              <a:rPr lang="en-US" sz="1800" dirty="0">
                <a:latin typeface="Cambria" panose="02040503050406030204" pitchFamily="18" charset="0"/>
              </a:rPr>
              <a:t> when on the</a:t>
            </a:r>
          </a:p>
          <a:p>
            <a:r>
              <a:rPr lang="en-US" sz="1800" dirty="0">
                <a:latin typeface="Cambria" panose="02040503050406030204" pitchFamily="18" charset="0"/>
              </a:rPr>
              <a:t>same n-dim hyperplane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94" y="3709732"/>
            <a:ext cx="2965696" cy="255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4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vectors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678" y="1328737"/>
            <a:ext cx="6857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The unit vectors (i.e. whose length is one)</a:t>
            </a:r>
          </a:p>
          <a:p>
            <a:r>
              <a:rPr lang="en-US" sz="2400" dirty="0">
                <a:latin typeface="Cambria" panose="02040503050406030204" pitchFamily="18" charset="0"/>
              </a:rPr>
              <a:t>on the x and y-axes are called the</a:t>
            </a:r>
          </a:p>
          <a:p>
            <a:r>
              <a:rPr lang="en-US" sz="2400" b="1" dirty="0">
                <a:latin typeface="Cambria-Bold"/>
              </a:rPr>
              <a:t>standard basis vectors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The collection of scalar multiples of</a:t>
            </a:r>
          </a:p>
          <a:p>
            <a:r>
              <a:rPr lang="en-US" sz="2400" dirty="0">
                <a:latin typeface="Cambria" panose="02040503050406030204" pitchFamily="18" charset="0"/>
              </a:rPr>
              <a:t>gives the first coordinate axis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The collection of scalar multiples of</a:t>
            </a:r>
          </a:p>
          <a:p>
            <a:r>
              <a:rPr lang="en-US" sz="2400" dirty="0">
                <a:latin typeface="Cambria" panose="02040503050406030204" pitchFamily="18" charset="0"/>
              </a:rPr>
              <a:t>gives the second coordinate axis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20" y="2389048"/>
            <a:ext cx="457348" cy="664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15" y="3111013"/>
            <a:ext cx="460853" cy="639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04" y="4002625"/>
            <a:ext cx="3066062" cy="24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vectors continued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29" y="1317466"/>
            <a:ext cx="591410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Any vector        can be expressed as the</a:t>
            </a:r>
          </a:p>
          <a:p>
            <a:r>
              <a:rPr lang="en-US" sz="2400" dirty="0">
                <a:latin typeface="Cambria" panose="02040503050406030204" pitchFamily="18" charset="0"/>
              </a:rPr>
              <a:t>sum of scalar multiples of the unit</a:t>
            </a:r>
          </a:p>
          <a:p>
            <a:r>
              <a:rPr lang="en-US" sz="2400" dirty="0">
                <a:latin typeface="Cambria" panose="02040503050406030204" pitchFamily="18" charset="0"/>
              </a:rPr>
              <a:t>vectors: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We call these two vectors </a:t>
            </a:r>
            <a:r>
              <a:rPr lang="en-US" sz="2400" b="1" dirty="0">
                <a:latin typeface="Cambria-Bold"/>
              </a:rPr>
              <a:t>basis </a:t>
            </a:r>
            <a:r>
              <a:rPr lang="en-US" sz="2400" dirty="0">
                <a:latin typeface="Cambria" panose="02040503050406030204" pitchFamily="18" charset="0"/>
              </a:rPr>
              <a:t>vectors</a:t>
            </a:r>
          </a:p>
          <a:p>
            <a:r>
              <a:rPr lang="en-US" sz="2400" dirty="0">
                <a:latin typeface="Cambria" panose="02040503050406030204" pitchFamily="18" charset="0"/>
              </a:rPr>
              <a:t>for </a:t>
            </a:r>
            <a:r>
              <a:rPr lang="en-US" sz="2400" dirty="0">
                <a:latin typeface="MS-PMincho"/>
              </a:rPr>
              <a:t>ℛ</a:t>
            </a:r>
            <a:r>
              <a:rPr lang="en-US" sz="1600" dirty="0">
                <a:latin typeface="Cambria" panose="02040503050406030204" pitchFamily="18" charset="0"/>
              </a:rPr>
              <a:t>2 </a:t>
            </a:r>
            <a:r>
              <a:rPr lang="en-US" sz="2400" dirty="0">
                <a:latin typeface="Cambria" panose="02040503050406030204" pitchFamily="18" charset="0"/>
              </a:rPr>
              <a:t>because any other vector can be</a:t>
            </a:r>
          </a:p>
          <a:p>
            <a:r>
              <a:rPr lang="en-US" sz="2400" dirty="0">
                <a:latin typeface="Cambria" panose="02040503050406030204" pitchFamily="18" charset="0"/>
              </a:rPr>
              <a:t>expressed in terms of them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Very important concept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Can you guess what the standard basis vectors</a:t>
            </a:r>
          </a:p>
          <a:p>
            <a:r>
              <a:rPr lang="en-US" sz="1800" dirty="0">
                <a:latin typeface="Cambria" panose="02040503050406030204" pitchFamily="18" charset="0"/>
              </a:rPr>
              <a:t>for </a:t>
            </a:r>
            <a:r>
              <a:rPr lang="en-US" sz="1800" dirty="0">
                <a:latin typeface="MS-PMincho"/>
              </a:rPr>
              <a:t>ℛ</a:t>
            </a:r>
            <a:r>
              <a:rPr lang="en-US" sz="1100" dirty="0">
                <a:latin typeface="Cambria" panose="02040503050406030204" pitchFamily="18" charset="0"/>
              </a:rPr>
              <a:t>3 </a:t>
            </a:r>
            <a:r>
              <a:rPr lang="en-US" sz="1800" dirty="0">
                <a:latin typeface="Cambria" panose="02040503050406030204" pitchFamily="18" charset="0"/>
              </a:rPr>
              <a:t>are?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174" y="2799846"/>
            <a:ext cx="1898038" cy="870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88" y="1361710"/>
            <a:ext cx="262805" cy="424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938" y="1447886"/>
            <a:ext cx="3066062" cy="25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9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Non-orthogonal basis vectors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681" y="1325142"/>
            <a:ext cx="74626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95959"/>
                </a:solidFill>
                <a:latin typeface="ArialMT"/>
              </a:rPr>
              <a:t>●       </a:t>
            </a:r>
            <a:r>
              <a:rPr lang="en-US" sz="2400" dirty="0">
                <a:latin typeface="Cambria" panose="02040503050406030204" pitchFamily="18" charset="0"/>
              </a:rPr>
              <a:t>and        are perpendicular. Is this necessary?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Can we make any vector       from scalar multiples of random vectors     and    ?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Is there a solution for all </a:t>
            </a:r>
            <a:r>
              <a:rPr lang="en-US" sz="2400" i="1" dirty="0">
                <a:latin typeface="Cambria-Italic"/>
              </a:rPr>
              <a:t>n, m </a:t>
            </a:r>
            <a:r>
              <a:rPr lang="en-US" sz="2400" dirty="0">
                <a:latin typeface="Cambria" panose="02040503050406030204" pitchFamily="18" charset="0"/>
              </a:rPr>
              <a:t>to the following, where </a:t>
            </a:r>
            <a:r>
              <a:rPr lang="en-US" sz="2400" dirty="0">
                <a:latin typeface="FreeSerif"/>
                <a:sym typeface="Symbol" panose="05050102010706020507" pitchFamily="18" charset="2"/>
              </a:rPr>
              <a:t></a:t>
            </a:r>
            <a:r>
              <a:rPr lang="en-US" sz="2400" dirty="0">
                <a:latin typeface="FreeSerif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and </a:t>
            </a:r>
            <a:r>
              <a:rPr lang="en-US" sz="2400" dirty="0">
                <a:latin typeface="FreeSerif"/>
                <a:sym typeface="Symbol" panose="05050102010706020507" pitchFamily="18" charset="2"/>
              </a:rPr>
              <a:t></a:t>
            </a:r>
            <a:r>
              <a:rPr lang="en-US" sz="2400" dirty="0">
                <a:latin typeface="FreeSerif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are unknown?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46" y="1325141"/>
            <a:ext cx="363784" cy="592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83" y="1221906"/>
            <a:ext cx="426514" cy="814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077" y="2433626"/>
            <a:ext cx="292006" cy="460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622" y="2778052"/>
            <a:ext cx="233605" cy="40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292" y="2741489"/>
            <a:ext cx="321206" cy="446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847" y="4763729"/>
            <a:ext cx="3554525" cy="8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6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Non-orthogonal basis vectors continued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28" y="1312610"/>
            <a:ext cx="75364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NewRomanPSMT"/>
              </a:rPr>
              <a:t>● </a:t>
            </a:r>
            <a:r>
              <a:rPr lang="en-US" sz="2800" dirty="0">
                <a:latin typeface="Cambria" panose="02040503050406030204" pitchFamily="18" charset="0"/>
              </a:rPr>
              <a:t>Is there a solution to the following, where </a:t>
            </a:r>
            <a:r>
              <a:rPr lang="en-US" sz="2800" dirty="0">
                <a:latin typeface="FreeSerif"/>
                <a:sym typeface="Symbol" panose="05050102010706020507" pitchFamily="18" charset="2"/>
              </a:rPr>
              <a:t></a:t>
            </a:r>
            <a:r>
              <a:rPr lang="en-US" sz="2800" dirty="0">
                <a:latin typeface="FreeSerif"/>
              </a:rPr>
              <a:t> </a:t>
            </a:r>
            <a:r>
              <a:rPr lang="en-US" sz="2800" dirty="0">
                <a:latin typeface="Cambria" panose="02040503050406030204" pitchFamily="18" charset="0"/>
              </a:rPr>
              <a:t>and </a:t>
            </a:r>
            <a:r>
              <a:rPr lang="en-US" sz="2800" dirty="0">
                <a:latin typeface="FreeSerif"/>
                <a:sym typeface="Symbol" panose="05050102010706020507" pitchFamily="18" charset="2"/>
              </a:rPr>
              <a:t></a:t>
            </a:r>
            <a:r>
              <a:rPr lang="en-US" sz="2800" dirty="0">
                <a:latin typeface="FreeSerif"/>
              </a:rPr>
              <a:t> </a:t>
            </a:r>
            <a:r>
              <a:rPr lang="en-US" sz="2800" dirty="0">
                <a:latin typeface="Cambria" panose="02040503050406030204" pitchFamily="18" charset="0"/>
              </a:rPr>
              <a:t>are unknown:</a:t>
            </a:r>
          </a:p>
          <a:p>
            <a:endParaRPr lang="en-US" sz="2800" dirty="0">
              <a:latin typeface="Cambria" panose="02040503050406030204" pitchFamily="18" charset="0"/>
            </a:endParaRPr>
          </a:p>
          <a:p>
            <a:endParaRPr lang="en-US" sz="2800" dirty="0">
              <a:latin typeface="Cambria" panose="02040503050406030204" pitchFamily="18" charset="0"/>
            </a:endParaRPr>
          </a:p>
          <a:p>
            <a:endParaRPr lang="en-US" sz="2800" dirty="0">
              <a:latin typeface="Cambria" panose="02040503050406030204" pitchFamily="18" charset="0"/>
            </a:endParaRPr>
          </a:p>
          <a:p>
            <a:r>
              <a:rPr lang="en-US" sz="2000" dirty="0">
                <a:latin typeface="TimesNewRomanPSMT"/>
              </a:rPr>
              <a:t>○ </a:t>
            </a:r>
            <a:r>
              <a:rPr lang="en-US" sz="2000" dirty="0">
                <a:latin typeface="Cambria" panose="02040503050406030204" pitchFamily="18" charset="0"/>
              </a:rPr>
              <a:t>Just a linear system of two equations. When is this unsolvable? How does it make sense geometrically?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17" y="2408828"/>
            <a:ext cx="3062755" cy="835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1" y="4482709"/>
            <a:ext cx="4730495" cy="15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679" y="1306550"/>
            <a:ext cx="54988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Operation on two vectors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Result is a </a:t>
            </a:r>
            <a:r>
              <a:rPr lang="en-US" sz="2400" b="1" dirty="0">
                <a:latin typeface="Cambria-Bold"/>
              </a:rPr>
              <a:t>scalar!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Also known as scalar product or inner product</a:t>
            </a:r>
          </a:p>
          <a:p>
            <a:endParaRPr lang="en-US" sz="1800" dirty="0">
              <a:latin typeface="Cambria" panose="02040503050406030204" pitchFamily="18" charset="0"/>
            </a:endParaRPr>
          </a:p>
          <a:p>
            <a:endParaRPr lang="en-US" sz="18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Defined for vectors of any size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Both vectors </a:t>
            </a:r>
            <a:r>
              <a:rPr lang="en-US" sz="1800" b="1" dirty="0">
                <a:latin typeface="Cambria-Bold"/>
              </a:rPr>
              <a:t>must </a:t>
            </a:r>
            <a:r>
              <a:rPr lang="en-US" sz="1800" dirty="0">
                <a:latin typeface="Cambria" panose="02040503050406030204" pitchFamily="18" charset="0"/>
              </a:rPr>
              <a:t>have the same size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91" y="1631015"/>
            <a:ext cx="2452849" cy="16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1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magnitude using dot product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29" y="1314883"/>
            <a:ext cx="56338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Let’s find magnitude of vector </a:t>
            </a:r>
            <a:r>
              <a:rPr lang="en-US" sz="2400" b="1" i="1" dirty="0">
                <a:latin typeface="Cambria-BoldItalic"/>
              </a:rPr>
              <a:t>v </a:t>
            </a:r>
            <a:r>
              <a:rPr lang="en-US" sz="2400" dirty="0">
                <a:latin typeface="Cambria" panose="02040503050406030204" pitchFamily="18" charset="0"/>
              </a:rPr>
              <a:t>from</a:t>
            </a:r>
          </a:p>
          <a:p>
            <a:r>
              <a:rPr lang="en-US" sz="2400" dirty="0">
                <a:latin typeface="Cambria" panose="02040503050406030204" pitchFamily="18" charset="0"/>
              </a:rPr>
              <a:t>origin to house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Use Pythagorean theorem (</a:t>
            </a:r>
            <a:r>
              <a:rPr lang="en-US" sz="2400" b="1" dirty="0">
                <a:latin typeface="Cambria-Bold"/>
              </a:rPr>
              <a:t>2D only</a:t>
            </a:r>
            <a:r>
              <a:rPr lang="en-US" sz="2400" dirty="0">
                <a:latin typeface="Cambria" panose="02040503050406030204" pitchFamily="18" charset="0"/>
              </a:rPr>
              <a:t>)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Use </a:t>
            </a:r>
            <a:r>
              <a:rPr lang="en-US" sz="2400" b="1" dirty="0">
                <a:latin typeface="Cambria-Bold"/>
              </a:rPr>
              <a:t>dot product </a:t>
            </a:r>
            <a:r>
              <a:rPr lang="en-US" sz="2400" dirty="0">
                <a:latin typeface="Cambria" panose="02040503050406030204" pitchFamily="18" charset="0"/>
              </a:rPr>
              <a:t>(All dimensions!)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380" y="2123768"/>
            <a:ext cx="2196077" cy="558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77" y="3376721"/>
            <a:ext cx="3317812" cy="561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593" y="4914201"/>
            <a:ext cx="2893864" cy="1023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389" y="2523342"/>
            <a:ext cx="2978460" cy="25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0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Vectors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20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angle between two vectors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28" y="1312942"/>
            <a:ext cx="5810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Let’s find angle between </a:t>
            </a:r>
            <a:r>
              <a:rPr lang="en-US" sz="2400" b="1" i="1" dirty="0">
                <a:latin typeface="Cambria-BoldItalic"/>
              </a:rPr>
              <a:t>v </a:t>
            </a:r>
            <a:r>
              <a:rPr lang="en-US" sz="2400" dirty="0">
                <a:latin typeface="Cambria" panose="02040503050406030204" pitchFamily="18" charset="0"/>
              </a:rPr>
              <a:t>and x-axis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Angle between two vectors is </a:t>
            </a:r>
            <a:r>
              <a:rPr lang="en-US" sz="2400" i="1" dirty="0">
                <a:latin typeface="TimesNewRomanPS-ItalicMT"/>
              </a:rPr>
              <a:t>θ</a:t>
            </a:r>
            <a:r>
              <a:rPr lang="en-US" sz="2400" dirty="0">
                <a:latin typeface="Cambria" panose="02040503050406030204" pitchFamily="18" charset="0"/>
              </a:rPr>
              <a:t>,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where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06" y="1758817"/>
            <a:ext cx="2688293" cy="1140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707" y="3920053"/>
            <a:ext cx="3312631" cy="607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389" y="2523342"/>
            <a:ext cx="2978460" cy="25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5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right angles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3681" y="1306013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Angle between two vectors is </a:t>
            </a:r>
            <a:r>
              <a:rPr lang="en-US" sz="2400" i="1" dirty="0">
                <a:latin typeface="TimesNewRomanPS-ItalicMT"/>
              </a:rPr>
              <a:t>θ</a:t>
            </a:r>
            <a:r>
              <a:rPr lang="en-US" sz="2400" dirty="0">
                <a:latin typeface="Cambria" panose="02040503050406030204" pitchFamily="18" charset="0"/>
              </a:rPr>
              <a:t>,</a:t>
            </a:r>
          </a:p>
          <a:p>
            <a:r>
              <a:rPr lang="en-US" sz="2400" dirty="0">
                <a:latin typeface="Cambria" panose="02040503050406030204" pitchFamily="18" charset="0"/>
              </a:rPr>
              <a:t>Where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If </a:t>
            </a:r>
            <a:r>
              <a:rPr lang="en-US" sz="2400" dirty="0">
                <a:latin typeface="TimesNewRomanPSMT"/>
              </a:rPr>
              <a:t>θ </a:t>
            </a:r>
            <a:r>
              <a:rPr lang="en-US" sz="2400" dirty="0">
                <a:latin typeface="Cambria" panose="02040503050406030204" pitchFamily="18" charset="0"/>
              </a:rPr>
              <a:t>is a right angle, </a:t>
            </a:r>
            <a:r>
              <a:rPr lang="en-US" sz="2400" b="1" dirty="0">
                <a:latin typeface="Cambria-Bold"/>
              </a:rPr>
              <a:t>cos(</a:t>
            </a:r>
            <a:r>
              <a:rPr lang="en-US" sz="2400" b="1" dirty="0">
                <a:latin typeface="TimesNewRomanPS-BoldMT"/>
              </a:rPr>
              <a:t>θ</a:t>
            </a:r>
            <a:r>
              <a:rPr lang="en-US" sz="2400" b="1" dirty="0">
                <a:latin typeface="Cambria-Bold"/>
              </a:rPr>
              <a:t>) = 0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So if </a:t>
            </a:r>
            <a:r>
              <a:rPr lang="en-US" sz="2400" b="1" dirty="0">
                <a:latin typeface="Cambria-Bold"/>
              </a:rPr>
              <a:t>a </a:t>
            </a:r>
            <a:r>
              <a:rPr lang="en-US" sz="2400" dirty="0">
                <a:latin typeface="Cambria" panose="02040503050406030204" pitchFamily="18" charset="0"/>
              </a:rPr>
              <a:t>and </a:t>
            </a:r>
            <a:r>
              <a:rPr lang="en-US" sz="2400" b="1" dirty="0">
                <a:latin typeface="Cambria-Bold"/>
              </a:rPr>
              <a:t>b </a:t>
            </a:r>
            <a:r>
              <a:rPr lang="en-US" sz="2400" dirty="0">
                <a:latin typeface="Cambria" panose="02040503050406030204" pitchFamily="18" charset="0"/>
              </a:rPr>
              <a:t>are perpendicular,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30" y="2260120"/>
            <a:ext cx="2482050" cy="446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58" y="3761288"/>
            <a:ext cx="1138823" cy="307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389" y="2523342"/>
            <a:ext cx="2978460" cy="25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00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9648" y="1324954"/>
            <a:ext cx="5173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Let’s find projection of </a:t>
            </a:r>
            <a:r>
              <a:rPr lang="en-US" sz="2400" b="1" i="1" dirty="0">
                <a:latin typeface="Cambria-BoldItalic"/>
              </a:rPr>
              <a:t>v </a:t>
            </a:r>
            <a:r>
              <a:rPr lang="en-US" sz="2400" dirty="0">
                <a:latin typeface="Cambria" panose="02040503050406030204" pitchFamily="18" charset="0"/>
              </a:rPr>
              <a:t>onto x-axis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51" y="2345067"/>
            <a:ext cx="3241265" cy="2639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80" y="2659505"/>
            <a:ext cx="2920059" cy="23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6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 continued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27" y="1327064"/>
            <a:ext cx="517668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Projections in general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Used compute </a:t>
            </a:r>
            <a:r>
              <a:rPr lang="en-US" sz="2400" b="1" dirty="0">
                <a:latin typeface="Cambria-Bold"/>
              </a:rPr>
              <a:t>v </a:t>
            </a:r>
            <a:r>
              <a:rPr lang="en-US" sz="2400" dirty="0">
                <a:latin typeface="Cambria" panose="02040503050406030204" pitchFamily="18" charset="0"/>
              </a:rPr>
              <a:t>vector from up vector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Subtract projection of up onto look -&gt; get rid of</a:t>
            </a:r>
          </a:p>
          <a:p>
            <a:r>
              <a:rPr lang="en-US" sz="1800" dirty="0">
                <a:latin typeface="Cambria" panose="02040503050406030204" pitchFamily="18" charset="0"/>
              </a:rPr>
              <a:t>component that isn’t perpendicular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5486397" y="1536101"/>
            <a:ext cx="39378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NewRomanPSMT"/>
              </a:rPr>
              <a:t>● </a:t>
            </a:r>
            <a:r>
              <a:rPr lang="en-US" sz="1800" dirty="0">
                <a:latin typeface="Cambria" panose="02040503050406030204" pitchFamily="18" charset="0"/>
              </a:rPr>
              <a:t>In mathematical terms, the</a:t>
            </a:r>
          </a:p>
          <a:p>
            <a:r>
              <a:rPr lang="en-US" sz="1800" dirty="0">
                <a:latin typeface="Cambria" panose="02040503050406030204" pitchFamily="18" charset="0"/>
              </a:rPr>
              <a:t>projection of vector </a:t>
            </a:r>
            <a:r>
              <a:rPr lang="en-US" sz="1800" b="1" dirty="0">
                <a:latin typeface="Cambria-Bold"/>
              </a:rPr>
              <a:t>a </a:t>
            </a:r>
            <a:r>
              <a:rPr lang="en-US" sz="1800" dirty="0">
                <a:latin typeface="Cambria" panose="02040503050406030204" pitchFamily="18" charset="0"/>
              </a:rPr>
              <a:t>onto vector </a:t>
            </a:r>
            <a:r>
              <a:rPr lang="en-US" sz="1800" b="1" dirty="0">
                <a:latin typeface="Cambria-Bold"/>
              </a:rPr>
              <a:t>b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Length times unit vector in</a:t>
            </a:r>
          </a:p>
          <a:p>
            <a:r>
              <a:rPr lang="en-US" sz="1800" dirty="0">
                <a:latin typeface="Cambria" panose="02040503050406030204" pitchFamily="18" charset="0"/>
              </a:rPr>
              <a:t>direction of </a:t>
            </a:r>
            <a:r>
              <a:rPr lang="en-US" sz="1800" b="1" dirty="0">
                <a:latin typeface="Cambria-Bold"/>
              </a:rPr>
              <a:t>b</a:t>
            </a:r>
          </a:p>
          <a:p>
            <a:endParaRPr lang="en-US" sz="1800" b="1" dirty="0">
              <a:latin typeface="Cambria-Bold"/>
            </a:endParaRPr>
          </a:p>
          <a:p>
            <a:endParaRPr lang="en-US" sz="1800" b="1" dirty="0">
              <a:latin typeface="Cambria-Bold"/>
            </a:endParaRPr>
          </a:p>
          <a:p>
            <a:endParaRPr lang="en-US" sz="1800" b="1" dirty="0">
              <a:latin typeface="Cambria-Bold"/>
            </a:endParaRPr>
          </a:p>
          <a:p>
            <a:r>
              <a:rPr lang="en-US" sz="1800" dirty="0">
                <a:latin typeface="TimesNewRomanPSMT"/>
              </a:rPr>
              <a:t>● </a:t>
            </a:r>
            <a:r>
              <a:rPr lang="en-US" sz="1800" dirty="0">
                <a:latin typeface="Cambria" panose="02040503050406030204" pitchFamily="18" charset="0"/>
              </a:rPr>
              <a:t>And the length of the projection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93" y="1828804"/>
            <a:ext cx="1664433" cy="1184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85" y="5014819"/>
            <a:ext cx="1754384" cy="870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693" y="2881750"/>
            <a:ext cx="2263518" cy="504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294" y="3861418"/>
            <a:ext cx="2188067" cy="4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6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677" y="1308504"/>
            <a:ext cx="50292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Operation on two </a:t>
            </a:r>
            <a:r>
              <a:rPr lang="en-US" sz="2400" b="1" dirty="0">
                <a:latin typeface="Cambria-Bold"/>
              </a:rPr>
              <a:t>3D </a:t>
            </a:r>
            <a:r>
              <a:rPr lang="en-US" sz="2400" dirty="0">
                <a:latin typeface="Cambria" panose="02040503050406030204" pitchFamily="18" charset="0"/>
              </a:rPr>
              <a:t>vectors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Two vectors define a plane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Output is a </a:t>
            </a:r>
            <a:r>
              <a:rPr lang="en-US" sz="2400" b="1" dirty="0">
                <a:latin typeface="Cambria-Bold"/>
              </a:rPr>
              <a:t>vector</a:t>
            </a:r>
            <a:r>
              <a:rPr lang="en-US" sz="2400" dirty="0">
                <a:latin typeface="Cambria" panose="02040503050406030204" pitchFamily="18" charset="0"/>
              </a:rPr>
              <a:t>!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Follows </a:t>
            </a:r>
            <a:r>
              <a:rPr lang="en-US" sz="1800" b="1" dirty="0">
                <a:latin typeface="Cambria-Bold"/>
              </a:rPr>
              <a:t>right-hand rule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Result is a vector perpendicular to </a:t>
            </a:r>
            <a:r>
              <a:rPr lang="en-US" sz="1800" i="1" dirty="0">
                <a:latin typeface="Cambria-Italic"/>
              </a:rPr>
              <a:t>plane</a:t>
            </a:r>
          </a:p>
          <a:p>
            <a:r>
              <a:rPr lang="en-US" sz="1800" dirty="0">
                <a:latin typeface="Cambria" panose="02040503050406030204" pitchFamily="18" charset="0"/>
              </a:rPr>
              <a:t>defined by input vectors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Its magnitude is equal to the area of the</a:t>
            </a:r>
          </a:p>
          <a:p>
            <a:r>
              <a:rPr lang="en-US" sz="1800" dirty="0">
                <a:latin typeface="Cambria" panose="02040503050406030204" pitchFamily="18" charset="0"/>
              </a:rPr>
              <a:t>parallelogram formed by the two vectors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In terms of vector components, the</a:t>
            </a:r>
          </a:p>
          <a:p>
            <a:r>
              <a:rPr lang="en-US" sz="2400" dirty="0">
                <a:latin typeface="Cambria" panose="02040503050406030204" pitchFamily="18" charset="0"/>
              </a:rPr>
              <a:t>cross product is calculated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3706832" y="5877186"/>
            <a:ext cx="5322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NewRomanPSMT"/>
              </a:rPr>
              <a:t>● </a:t>
            </a:r>
            <a:r>
              <a:rPr lang="en-US" dirty="0">
                <a:latin typeface="Cambria" panose="02040503050406030204" pitchFamily="18" charset="0"/>
              </a:rPr>
              <a:t>Note: vectors can be anything, don’t have to be in </a:t>
            </a:r>
            <a:r>
              <a:rPr lang="en-US" dirty="0" err="1">
                <a:latin typeface="Cambria" panose="02040503050406030204" pitchFamily="18" charset="0"/>
              </a:rPr>
              <a:t>xy</a:t>
            </a:r>
            <a:r>
              <a:rPr lang="en-US" dirty="0">
                <a:latin typeface="Cambria" panose="02040503050406030204" pitchFamily="18" charset="0"/>
              </a:rPr>
              <a:t> plane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36" y="4740911"/>
            <a:ext cx="2184447" cy="959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15" y="1334135"/>
            <a:ext cx="3124463" cy="2376563"/>
          </a:xfrm>
          <a:prstGeom prst="rect">
            <a:avLst/>
          </a:prstGeom>
        </p:spPr>
      </p:pic>
      <p:pic>
        <p:nvPicPr>
          <p:cNvPr id="1026" name="Picture 2" descr="https://upload.wikimedia.org/wikipedia/commons/thumb/d/d2/Right_hand_rule_cross_product.svg/220px-Right_hand_rule_cross_product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78" y="3592420"/>
            <a:ext cx="2095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1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Matrix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9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3224" y="1324143"/>
            <a:ext cx="65630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● A </a:t>
            </a:r>
            <a:r>
              <a:rPr lang="en-US" sz="2400" i="1" dirty="0"/>
              <a:t>matrix </a:t>
            </a:r>
            <a:r>
              <a:rPr lang="en-US" sz="2400" dirty="0"/>
              <a:t>is a rectangular array of</a:t>
            </a:r>
          </a:p>
          <a:p>
            <a:r>
              <a:rPr lang="en-US" sz="2400" dirty="0"/>
              <a:t>numbers or other mathematical objects</a:t>
            </a:r>
          </a:p>
          <a:p>
            <a:endParaRPr lang="en-US" sz="2400" dirty="0"/>
          </a:p>
          <a:p>
            <a:r>
              <a:rPr lang="en-US" sz="2400" dirty="0"/>
              <a:t>● Can operate on with addition</a:t>
            </a:r>
          </a:p>
          <a:p>
            <a:r>
              <a:rPr lang="en-US" sz="2400" dirty="0"/>
              <a:t>(matrix-matrix) and multiplication</a:t>
            </a:r>
          </a:p>
          <a:p>
            <a:r>
              <a:rPr lang="en-US" sz="2400" dirty="0"/>
              <a:t>(scalar, vector, and matrix)</a:t>
            </a:r>
          </a:p>
          <a:p>
            <a:endParaRPr lang="en-US" sz="2400" dirty="0"/>
          </a:p>
          <a:p>
            <a:r>
              <a:rPr lang="en-US" sz="2400" dirty="0"/>
              <a:t>● Size: </a:t>
            </a:r>
            <a:r>
              <a:rPr lang="en-US" sz="2400" i="1" dirty="0"/>
              <a:t>m x n </a:t>
            </a:r>
            <a:r>
              <a:rPr lang="en-US" sz="2400" dirty="0"/>
              <a:t>→ </a:t>
            </a:r>
            <a:r>
              <a:rPr lang="en-US" sz="2400" i="1" dirty="0"/>
              <a:t>rows x cols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06" y="3392650"/>
            <a:ext cx="2657253" cy="14771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67596" y="2662971"/>
            <a:ext cx="9044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Notation: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82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of row vector and column vector</a:t>
            </a:r>
          </a:p>
        </p:txBody>
      </p:sp>
      <p:sp>
        <p:nvSpPr>
          <p:cNvPr id="3" name="Rectangle 2"/>
          <p:cNvSpPr/>
          <p:nvPr/>
        </p:nvSpPr>
        <p:spPr>
          <a:xfrm>
            <a:off x="678425" y="1314023"/>
            <a:ext cx="501445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NewRomanPSMT"/>
              </a:rPr>
              <a:t>● </a:t>
            </a:r>
            <a:r>
              <a:rPr lang="en-US" sz="2000" dirty="0">
                <a:latin typeface="Cambria" panose="02040503050406030204" pitchFamily="18" charset="0"/>
              </a:rPr>
              <a:t>We haven’t stressed this so far</a:t>
            </a:r>
          </a:p>
          <a:p>
            <a:r>
              <a:rPr lang="en-US" sz="2000" dirty="0">
                <a:latin typeface="TimesNewRomanPSMT"/>
              </a:rPr>
              <a:t>● </a:t>
            </a:r>
            <a:r>
              <a:rPr lang="en-US" sz="2000" dirty="0">
                <a:latin typeface="Cambria" panose="02040503050406030204" pitchFamily="18" charset="0"/>
              </a:rPr>
              <a:t>But there is distinction between vector written as row vs. vector written as</a:t>
            </a:r>
          </a:p>
          <a:p>
            <a:r>
              <a:rPr lang="en-US" sz="2000" dirty="0">
                <a:latin typeface="Cambria" panose="02040503050406030204" pitchFamily="18" charset="0"/>
              </a:rPr>
              <a:t>column</a:t>
            </a:r>
          </a:p>
          <a:p>
            <a:r>
              <a:rPr lang="en-US" sz="1600" dirty="0">
                <a:latin typeface="TimesNewRomanPSMT"/>
              </a:rPr>
              <a:t>○ </a:t>
            </a:r>
            <a:r>
              <a:rPr lang="en-US" sz="1600" dirty="0">
                <a:latin typeface="Cambria" panose="02040503050406030204" pitchFamily="18" charset="0"/>
              </a:rPr>
              <a:t>Use column vectors usually</a:t>
            </a:r>
          </a:p>
          <a:p>
            <a:r>
              <a:rPr lang="en-US" sz="2000" dirty="0">
                <a:latin typeface="TimesNewRomanPSMT"/>
              </a:rPr>
              <a:t>● </a:t>
            </a:r>
            <a:r>
              <a:rPr lang="en-US" sz="2000" dirty="0">
                <a:latin typeface="Cambria" panose="02040503050406030204" pitchFamily="18" charset="0"/>
              </a:rPr>
              <a:t>Product of a row vector and column vector denoted</a:t>
            </a:r>
          </a:p>
          <a:p>
            <a:r>
              <a:rPr lang="en-US" sz="1600" dirty="0">
                <a:latin typeface="TimesNewRomanPSMT"/>
              </a:rPr>
              <a:t>○ </a:t>
            </a:r>
            <a:r>
              <a:rPr lang="en-US" sz="1600" dirty="0">
                <a:latin typeface="Cambria" panose="02040503050406030204" pitchFamily="18" charset="0"/>
              </a:rPr>
              <a:t>Vectors </a:t>
            </a:r>
            <a:r>
              <a:rPr lang="en-US" sz="1600" b="1" dirty="0">
                <a:latin typeface="Cambria-Bold"/>
              </a:rPr>
              <a:t>must </a:t>
            </a:r>
            <a:r>
              <a:rPr lang="en-US" sz="1600" dirty="0">
                <a:latin typeface="Cambria" panose="02040503050406030204" pitchFamily="18" charset="0"/>
              </a:rPr>
              <a:t>be the same size</a:t>
            </a:r>
          </a:p>
          <a:p>
            <a:r>
              <a:rPr lang="en-US" sz="2000" dirty="0">
                <a:latin typeface="TimesNewRomanPSMT"/>
              </a:rPr>
              <a:t>● </a:t>
            </a:r>
            <a:r>
              <a:rPr lang="en-US" sz="2000" dirty="0">
                <a:latin typeface="Cambria" panose="02040503050406030204" pitchFamily="18" charset="0"/>
              </a:rPr>
              <a:t>Result is actually </a:t>
            </a:r>
            <a:r>
              <a:rPr lang="en-US" sz="2000" b="1" dirty="0">
                <a:latin typeface="Cambria-Bold"/>
              </a:rPr>
              <a:t>dot product </a:t>
            </a:r>
            <a:r>
              <a:rPr lang="en-US" sz="2000" dirty="0">
                <a:latin typeface="Cambria" panose="02040503050406030204" pitchFamily="18" charset="0"/>
              </a:rPr>
              <a:t>of these two vectors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030" y="2146302"/>
            <a:ext cx="1518430" cy="114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99" y="4361011"/>
            <a:ext cx="3854477" cy="10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38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and vector multiplication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677" y="1317738"/>
            <a:ext cx="4572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Matrix-vector multiplication</a:t>
            </a:r>
          </a:p>
          <a:p>
            <a:r>
              <a:rPr lang="en-US" sz="2400" dirty="0">
                <a:latin typeface="Cambria" panose="02040503050406030204" pitchFamily="18" charset="0"/>
              </a:rPr>
              <a:t>produces a new vector.</a:t>
            </a:r>
          </a:p>
          <a:p>
            <a:r>
              <a:rPr lang="en-US" sz="1800" i="1" dirty="0">
                <a:latin typeface="TimesNewRomanPS-ItalicMT"/>
              </a:rPr>
              <a:t>○ </a:t>
            </a:r>
            <a:r>
              <a:rPr lang="en-US" sz="1800" i="1" dirty="0">
                <a:latin typeface="Cambria-Italic"/>
              </a:rPr>
              <a:t>v’ = </a:t>
            </a:r>
            <a:r>
              <a:rPr lang="en-US" sz="1800" i="1" dirty="0" err="1">
                <a:latin typeface="Cambria-Italic"/>
              </a:rPr>
              <a:t>Mv</a:t>
            </a:r>
            <a:endParaRPr lang="en-US" sz="1800" i="1" dirty="0">
              <a:latin typeface="Cambria-Italic"/>
            </a:endParaRP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Both </a:t>
            </a:r>
            <a:r>
              <a:rPr lang="en-US" sz="1800" i="1" dirty="0">
                <a:latin typeface="Cambria-Italic"/>
              </a:rPr>
              <a:t>v </a:t>
            </a:r>
            <a:r>
              <a:rPr lang="en-US" sz="1800" dirty="0">
                <a:latin typeface="Cambria" panose="02040503050406030204" pitchFamily="18" charset="0"/>
              </a:rPr>
              <a:t>and </a:t>
            </a:r>
            <a:r>
              <a:rPr lang="en-US" sz="1800" i="1" dirty="0">
                <a:latin typeface="Cambria-Italic"/>
              </a:rPr>
              <a:t>v’ </a:t>
            </a:r>
            <a:r>
              <a:rPr lang="en-US" sz="1800" dirty="0">
                <a:latin typeface="Cambria" panose="02040503050406030204" pitchFamily="18" charset="0"/>
              </a:rPr>
              <a:t>column vectors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kth element of </a:t>
            </a:r>
            <a:r>
              <a:rPr lang="en-US" sz="2400" i="1" dirty="0">
                <a:latin typeface="Cambria-Italic"/>
              </a:rPr>
              <a:t>v’ </a:t>
            </a:r>
            <a:r>
              <a:rPr lang="en-US" sz="2400" dirty="0">
                <a:latin typeface="Cambria" panose="02040503050406030204" pitchFamily="18" charset="0"/>
              </a:rPr>
              <a:t>is the product</a:t>
            </a:r>
          </a:p>
          <a:p>
            <a:r>
              <a:rPr lang="en-US" sz="2400" dirty="0">
                <a:latin typeface="Cambria" panose="02040503050406030204" pitchFamily="18" charset="0"/>
              </a:rPr>
              <a:t>kth row of </a:t>
            </a:r>
            <a:r>
              <a:rPr lang="en-US" sz="2400" i="1" dirty="0">
                <a:latin typeface="Cambria-Italic"/>
              </a:rPr>
              <a:t>M </a:t>
            </a:r>
            <a:r>
              <a:rPr lang="en-US" sz="2400" dirty="0">
                <a:latin typeface="Cambria" panose="02040503050406030204" pitchFamily="18" charset="0"/>
              </a:rPr>
              <a:t>with </a:t>
            </a:r>
            <a:r>
              <a:rPr lang="en-US" sz="2400" b="1" i="1" dirty="0">
                <a:latin typeface="Cambria-BoldItalic"/>
              </a:rPr>
              <a:t>v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Same as the dot product of kth row of</a:t>
            </a:r>
          </a:p>
          <a:p>
            <a:r>
              <a:rPr lang="en-US" sz="1800" dirty="0">
                <a:latin typeface="Cambria" panose="02040503050406030204" pitchFamily="18" charset="0"/>
              </a:rPr>
              <a:t>M with v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If </a:t>
            </a:r>
            <a:r>
              <a:rPr lang="en-US" sz="2400" i="1" dirty="0">
                <a:latin typeface="Cambria-Italic"/>
              </a:rPr>
              <a:t>M </a:t>
            </a:r>
            <a:r>
              <a:rPr lang="en-US" sz="2400" dirty="0">
                <a:latin typeface="Cambria" panose="02040503050406030204" pitchFamily="18" charset="0"/>
              </a:rPr>
              <a:t>is an </a:t>
            </a:r>
            <a:r>
              <a:rPr lang="en-US" sz="2400" i="1" dirty="0">
                <a:latin typeface="Cambria-Italic"/>
              </a:rPr>
              <a:t>m </a:t>
            </a:r>
            <a:r>
              <a:rPr lang="en-US" sz="2400" dirty="0">
                <a:latin typeface="Cambria" panose="02040503050406030204" pitchFamily="18" charset="0"/>
              </a:rPr>
              <a:t>x </a:t>
            </a:r>
            <a:r>
              <a:rPr lang="en-US" sz="2400" i="1" dirty="0">
                <a:latin typeface="Cambria-Italic"/>
              </a:rPr>
              <a:t>n </a:t>
            </a:r>
            <a:r>
              <a:rPr lang="en-US" sz="2400" dirty="0">
                <a:latin typeface="Cambria" panose="02040503050406030204" pitchFamily="18" charset="0"/>
              </a:rPr>
              <a:t>matrix, </a:t>
            </a:r>
            <a:r>
              <a:rPr lang="en-US" sz="2400" b="1" i="1" dirty="0">
                <a:latin typeface="Cambria-BoldItalic"/>
              </a:rPr>
              <a:t>v </a:t>
            </a:r>
            <a:r>
              <a:rPr lang="en-US" sz="2400" dirty="0">
                <a:latin typeface="Cambria" panose="02040503050406030204" pitchFamily="18" charset="0"/>
              </a:rPr>
              <a:t>must be</a:t>
            </a:r>
          </a:p>
          <a:p>
            <a:r>
              <a:rPr lang="en-US" sz="2400" dirty="0">
                <a:latin typeface="Cambria" panose="02040503050406030204" pitchFamily="18" charset="0"/>
              </a:rPr>
              <a:t>length </a:t>
            </a:r>
            <a:r>
              <a:rPr lang="en-US" sz="2400" i="1" dirty="0">
                <a:latin typeface="Cambria-Italic"/>
              </a:rPr>
              <a:t>n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Otherwise dot product not defined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949" y="1870858"/>
            <a:ext cx="3066062" cy="124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5677" y="4503225"/>
            <a:ext cx="4572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ArialMT"/>
              </a:rPr>
              <a:t>● Use cases for matrix-vector multiplication</a:t>
            </a:r>
          </a:p>
          <a:p>
            <a:r>
              <a:rPr lang="en-US" dirty="0">
                <a:latin typeface="ArialMT"/>
              </a:rPr>
              <a:t>○ Transform vertices into world space /</a:t>
            </a:r>
          </a:p>
          <a:p>
            <a:r>
              <a:rPr lang="en-US" dirty="0">
                <a:latin typeface="ArialMT"/>
              </a:rPr>
              <a:t>camera space / screen space</a:t>
            </a:r>
          </a:p>
          <a:p>
            <a:r>
              <a:rPr lang="en-US" dirty="0">
                <a:latin typeface="ArialMT"/>
              </a:rPr>
              <a:t>○ Transforming normal vectors (more later)</a:t>
            </a:r>
          </a:p>
          <a:p>
            <a:r>
              <a:rPr lang="en-US" dirty="0">
                <a:latin typeface="ArialMT"/>
              </a:rPr>
              <a:t>○ Moving and animating graphical models</a:t>
            </a:r>
          </a:p>
          <a:p>
            <a:r>
              <a:rPr lang="en-US" sz="1600" dirty="0">
                <a:latin typeface="ArialMT"/>
              </a:rPr>
              <a:t>● A lot of what we do comes down to</a:t>
            </a:r>
          </a:p>
          <a:p>
            <a:r>
              <a:rPr lang="en-US" sz="1600" dirty="0">
                <a:latin typeface="ArialMT"/>
              </a:rPr>
              <a:t>matrix-vector multiplication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58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Matrix-Matrix Addition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71050" y="1319978"/>
            <a:ext cx="8726488" cy="49895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800" dirty="0"/>
              <a:t>add:  matrix + matrix = matrix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  <a:p>
            <a:r>
              <a:rPr lang="en-US" altLang="en-US" sz="2800" dirty="0"/>
              <a:t>example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99110"/>
              </p:ext>
            </p:extLst>
          </p:nvPr>
        </p:nvGraphicFramePr>
        <p:xfrm>
          <a:off x="597716" y="1905000"/>
          <a:ext cx="8510588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Equation" r:id="rId3" imgW="2984400" imgH="482400" progId="Equation.3">
                  <p:embed/>
                </p:oleObj>
              </mc:Choice>
              <mc:Fallback>
                <p:oleObj name="Equation" r:id="rId3" imgW="2984400" imgH="482400" progId="Equation.3">
                  <p:embed/>
                  <p:pic>
                    <p:nvPicPr>
                      <p:cNvPr id="4597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716" y="1905000"/>
                        <a:ext cx="8510588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851411"/>
              </p:ext>
            </p:extLst>
          </p:nvPr>
        </p:nvGraphicFramePr>
        <p:xfrm>
          <a:off x="669154" y="4532313"/>
          <a:ext cx="8366125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Equation" r:id="rId5" imgW="2933640" imgH="457200" progId="Equation.3">
                  <p:embed/>
                </p:oleObj>
              </mc:Choice>
              <mc:Fallback>
                <p:oleObj name="Equation" r:id="rId5" imgW="2933640" imgH="457200" progId="Equation.3">
                  <p:embed/>
                  <p:pic>
                    <p:nvPicPr>
                      <p:cNvPr id="4597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154" y="4532313"/>
                        <a:ext cx="8366125" cy="1303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2564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678" y="1320799"/>
            <a:ext cx="525042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A vector is a magnitude and a direction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Magnitude = ||</a:t>
            </a:r>
            <a:r>
              <a:rPr lang="en-US" sz="2400" b="1" i="1" dirty="0">
                <a:latin typeface="Cambria-BoldItalic"/>
              </a:rPr>
              <a:t>v</a:t>
            </a:r>
            <a:r>
              <a:rPr lang="en-US" sz="2400" dirty="0">
                <a:latin typeface="Cambria" panose="02040503050406030204" pitchFamily="18" charset="0"/>
              </a:rPr>
              <a:t>||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Also known as </a:t>
            </a:r>
            <a:r>
              <a:rPr lang="en-US" sz="1800" b="1" dirty="0">
                <a:latin typeface="Cambria-Bold"/>
              </a:rPr>
              <a:t>norm</a:t>
            </a:r>
            <a:r>
              <a:rPr lang="en-US" sz="1800" dirty="0">
                <a:latin typeface="Cambria" panose="02040503050406030204" pitchFamily="18" charset="0"/>
              </a:rPr>
              <a:t>, </a:t>
            </a:r>
            <a:r>
              <a:rPr lang="en-US" sz="1800" b="1" dirty="0">
                <a:latin typeface="Cambria-Bold"/>
              </a:rPr>
              <a:t>length</a:t>
            </a:r>
          </a:p>
          <a:p>
            <a:r>
              <a:rPr lang="en-US" sz="18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Direction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Represented by a </a:t>
            </a:r>
            <a:r>
              <a:rPr lang="en-US" sz="1800" b="1" dirty="0">
                <a:latin typeface="Cambria-Bold"/>
              </a:rPr>
              <a:t>unit vector </a:t>
            </a:r>
            <a:r>
              <a:rPr lang="en-US" sz="1800" dirty="0">
                <a:latin typeface="Cambria" panose="02040503050406030204" pitchFamily="18" charset="0"/>
              </a:rPr>
              <a:t>(length of 1)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Often denoted by a hat above the letter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95" y="1809534"/>
            <a:ext cx="2774056" cy="231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44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and matrix multiplication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48928" y="1332980"/>
            <a:ext cx="545690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i="1" dirty="0" err="1">
                <a:latin typeface="Cambria-Italic"/>
              </a:rPr>
              <a:t>MN</a:t>
            </a:r>
            <a:r>
              <a:rPr lang="en-US" sz="1600" dirty="0" err="1">
                <a:latin typeface="Cambria" panose="02040503050406030204" pitchFamily="18" charset="0"/>
              </a:rPr>
              <a:t>ij</a:t>
            </a:r>
            <a:r>
              <a:rPr lang="en-US" sz="1600" dirty="0"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= the dot product of the </a:t>
            </a:r>
            <a:r>
              <a:rPr lang="en-US" sz="2400" i="1" dirty="0" err="1">
                <a:latin typeface="Cambria-Italic"/>
              </a:rPr>
              <a:t>i</a:t>
            </a:r>
            <a:r>
              <a:rPr lang="en-US" sz="2400" dirty="0" err="1">
                <a:latin typeface="Cambria" panose="02040503050406030204" pitchFamily="18" charset="0"/>
              </a:rPr>
              <a:t>th</a:t>
            </a:r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row of </a:t>
            </a:r>
            <a:r>
              <a:rPr lang="en-US" sz="2400" i="1" dirty="0">
                <a:latin typeface="Cambria-Italic"/>
              </a:rPr>
              <a:t>M </a:t>
            </a:r>
            <a:r>
              <a:rPr lang="en-US" sz="2400" dirty="0">
                <a:latin typeface="Cambria" panose="02040503050406030204" pitchFamily="18" charset="0"/>
              </a:rPr>
              <a:t>and the </a:t>
            </a:r>
            <a:r>
              <a:rPr lang="en-US" sz="2400" i="1" dirty="0" err="1">
                <a:latin typeface="Cambria-Italic"/>
              </a:rPr>
              <a:t>j</a:t>
            </a:r>
            <a:r>
              <a:rPr lang="en-US" sz="2400" dirty="0" err="1">
                <a:latin typeface="Cambria" panose="02040503050406030204" pitchFamily="18" charset="0"/>
              </a:rPr>
              <a:t>th</a:t>
            </a:r>
            <a:r>
              <a:rPr lang="en-US" sz="2400" dirty="0">
                <a:latin typeface="Cambria" panose="02040503050406030204" pitchFamily="18" charset="0"/>
              </a:rPr>
              <a:t> column of </a:t>
            </a:r>
            <a:r>
              <a:rPr lang="en-US" sz="2400" i="1" dirty="0">
                <a:latin typeface="Cambria-Italic"/>
              </a:rPr>
              <a:t>N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Product of </a:t>
            </a:r>
            <a:r>
              <a:rPr lang="en-US" sz="1800" i="1" dirty="0" err="1">
                <a:latin typeface="Cambria-Italic"/>
              </a:rPr>
              <a:t>i</a:t>
            </a:r>
            <a:r>
              <a:rPr lang="en-US" sz="1800" dirty="0" err="1">
                <a:latin typeface="Cambria" panose="02040503050406030204" pitchFamily="18" charset="0"/>
              </a:rPr>
              <a:t>th</a:t>
            </a:r>
            <a:r>
              <a:rPr lang="en-US" sz="1800" dirty="0">
                <a:latin typeface="Cambria" panose="02040503050406030204" pitchFamily="18" charset="0"/>
              </a:rPr>
              <a:t> row vector of M and </a:t>
            </a:r>
            <a:r>
              <a:rPr lang="en-US" sz="1800" i="1" dirty="0" err="1">
                <a:latin typeface="Cambria-Italic"/>
              </a:rPr>
              <a:t>j</a:t>
            </a:r>
            <a:r>
              <a:rPr lang="en-US" sz="1800" dirty="0" err="1">
                <a:latin typeface="Cambria" panose="02040503050406030204" pitchFamily="18" charset="0"/>
              </a:rPr>
              <a:t>th</a:t>
            </a:r>
            <a:endParaRPr lang="en-US" sz="1800" dirty="0">
              <a:latin typeface="Cambria" panose="02040503050406030204" pitchFamily="18" charset="0"/>
            </a:endParaRPr>
          </a:p>
          <a:p>
            <a:r>
              <a:rPr lang="en-US" sz="1800" dirty="0">
                <a:latin typeface="Cambria" panose="02040503050406030204" pitchFamily="18" charset="0"/>
              </a:rPr>
              <a:t>column vector of N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Subscript denotes row, then column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If </a:t>
            </a:r>
            <a:r>
              <a:rPr lang="en-US" sz="2400" i="1" dirty="0">
                <a:latin typeface="Cambria-Italic"/>
              </a:rPr>
              <a:t>M </a:t>
            </a:r>
            <a:r>
              <a:rPr lang="en-US" sz="2400" dirty="0">
                <a:latin typeface="Cambria" panose="02040503050406030204" pitchFamily="18" charset="0"/>
              </a:rPr>
              <a:t>is an </a:t>
            </a:r>
            <a:r>
              <a:rPr lang="en-US" sz="2400" i="1" dirty="0">
                <a:latin typeface="Cambria-Italic"/>
              </a:rPr>
              <a:t>m x n </a:t>
            </a:r>
            <a:r>
              <a:rPr lang="en-US" sz="2400" dirty="0">
                <a:latin typeface="Cambria" panose="02040503050406030204" pitchFamily="18" charset="0"/>
              </a:rPr>
              <a:t>matrix, then </a:t>
            </a:r>
            <a:r>
              <a:rPr lang="en-US" sz="2400" i="1" dirty="0">
                <a:latin typeface="Cambria-Italic"/>
              </a:rPr>
              <a:t>N</a:t>
            </a:r>
          </a:p>
          <a:p>
            <a:r>
              <a:rPr lang="en-US" sz="2400" dirty="0">
                <a:latin typeface="Cambria" panose="02040503050406030204" pitchFamily="18" charset="0"/>
              </a:rPr>
              <a:t>must be an </a:t>
            </a:r>
            <a:r>
              <a:rPr lang="en-US" sz="2400" i="1" dirty="0">
                <a:latin typeface="Cambria-Italic"/>
              </a:rPr>
              <a:t>n x k </a:t>
            </a:r>
            <a:r>
              <a:rPr lang="en-US" sz="2400" dirty="0">
                <a:latin typeface="Cambria" panose="02040503050406030204" pitchFamily="18" charset="0"/>
              </a:rPr>
              <a:t>matrix.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Otherwise, dot product of </a:t>
            </a:r>
            <a:r>
              <a:rPr lang="en-US" sz="1800" dirty="0" err="1">
                <a:latin typeface="Cambria" panose="02040503050406030204" pitchFamily="18" charset="0"/>
              </a:rPr>
              <a:t>ith</a:t>
            </a:r>
            <a:r>
              <a:rPr lang="en-US" sz="1800" dirty="0">
                <a:latin typeface="Cambria" panose="02040503050406030204" pitchFamily="18" charset="0"/>
              </a:rPr>
              <a:t> row and</a:t>
            </a:r>
          </a:p>
          <a:p>
            <a:r>
              <a:rPr lang="en-US" sz="1800" dirty="0" err="1">
                <a:latin typeface="Cambria" panose="02040503050406030204" pitchFamily="18" charset="0"/>
              </a:rPr>
              <a:t>jth</a:t>
            </a:r>
            <a:r>
              <a:rPr lang="en-US" sz="1800" dirty="0">
                <a:latin typeface="Cambria" panose="02040503050406030204" pitchFamily="18" charset="0"/>
              </a:rPr>
              <a:t> column would not make sense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i="1" dirty="0">
                <a:latin typeface="Cambria-Italic"/>
              </a:rPr>
              <a:t>MN </a:t>
            </a:r>
            <a:r>
              <a:rPr lang="en-US" sz="2400" dirty="0">
                <a:latin typeface="Cambria" panose="02040503050406030204" pitchFamily="18" charset="0"/>
              </a:rPr>
              <a:t>is an </a:t>
            </a:r>
            <a:r>
              <a:rPr lang="en-US" sz="2400" i="1" dirty="0">
                <a:latin typeface="Cambria-Italic"/>
              </a:rPr>
              <a:t>m x k </a:t>
            </a:r>
            <a:r>
              <a:rPr lang="en-US" sz="2400" dirty="0">
                <a:latin typeface="Cambria" panose="02040503050406030204" pitchFamily="18" charset="0"/>
              </a:rPr>
              <a:t>matrix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Order of multiplication matters!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In general MN </a:t>
            </a:r>
            <a:r>
              <a:rPr lang="en-US" sz="1800" dirty="0">
                <a:latin typeface="TimesNewRomanPSMT"/>
              </a:rPr>
              <a:t>≠ </a:t>
            </a:r>
            <a:r>
              <a:rPr lang="en-US" sz="1800" dirty="0">
                <a:latin typeface="Cambria" panose="02040503050406030204" pitchFamily="18" charset="0"/>
              </a:rPr>
              <a:t>NM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NM may not even be defined!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831" y="1755289"/>
            <a:ext cx="1839637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07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Scalar-Matrix Multiplication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6304" y="1320236"/>
            <a:ext cx="8726488" cy="49895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/>
              <a:t>multiply: scalar * matrix =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/>
              <a:t>example</a:t>
            </a: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971095"/>
              </p:ext>
            </p:extLst>
          </p:nvPr>
        </p:nvGraphicFramePr>
        <p:xfrm>
          <a:off x="1113504" y="2006036"/>
          <a:ext cx="58674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2" name="Equation" r:id="rId3" imgW="2057400" imgH="482400" progId="Equation.3">
                  <p:embed/>
                </p:oleObj>
              </mc:Choice>
              <mc:Fallback>
                <p:oleObj name="Equation" r:id="rId3" imgW="2057400" imgH="482400" progId="Equation.3">
                  <p:embed/>
                  <p:pic>
                    <p:nvPicPr>
                      <p:cNvPr id="4608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504" y="2006036"/>
                        <a:ext cx="5867400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58024"/>
              </p:ext>
            </p:extLst>
          </p:nvPr>
        </p:nvGraphicFramePr>
        <p:xfrm>
          <a:off x="1345279" y="4539687"/>
          <a:ext cx="6013450" cy="130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3" name="Equation" r:id="rId5" imgW="2108160" imgH="457200" progId="Equation.3">
                  <p:embed/>
                </p:oleObj>
              </mc:Choice>
              <mc:Fallback>
                <p:oleObj name="Equation" r:id="rId5" imgW="2108160" imgH="457200" progId="Equation.3">
                  <p:embed/>
                  <p:pic>
                    <p:nvPicPr>
                      <p:cNvPr id="4608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5279" y="4539687"/>
                        <a:ext cx="6013450" cy="1303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892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identity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680" y="1327095"/>
            <a:ext cx="589935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TimesNewRomanPSMT"/>
              </a:rPr>
              <a:t>● </a:t>
            </a:r>
            <a:r>
              <a:rPr lang="en-US" sz="1800" dirty="0">
                <a:latin typeface="Cambria" panose="02040503050406030204" pitchFamily="18" charset="0"/>
              </a:rPr>
              <a:t>Scalar operations like addition and multiplication have identities</a:t>
            </a:r>
          </a:p>
          <a:p>
            <a:r>
              <a:rPr lang="en-US" dirty="0">
                <a:latin typeface="TimesNewRomanPSMT"/>
              </a:rPr>
              <a:t>○ </a:t>
            </a:r>
            <a:r>
              <a:rPr lang="en-US" dirty="0">
                <a:latin typeface="Cambria" panose="02040503050406030204" pitchFamily="18" charset="0"/>
              </a:rPr>
              <a:t>a + 0 = a</a:t>
            </a:r>
          </a:p>
          <a:p>
            <a:r>
              <a:rPr lang="en-US" dirty="0">
                <a:latin typeface="TimesNewRomanPSMT"/>
              </a:rPr>
              <a:t>○ </a:t>
            </a:r>
            <a:r>
              <a:rPr lang="en-US" dirty="0">
                <a:latin typeface="Cambria" panose="02040503050406030204" pitchFamily="18" charset="0"/>
              </a:rPr>
              <a:t>a * 1 = a</a:t>
            </a:r>
          </a:p>
          <a:p>
            <a:r>
              <a:rPr lang="en-US" dirty="0">
                <a:latin typeface="TimesNewRomanPSMT"/>
              </a:rPr>
              <a:t>○ </a:t>
            </a:r>
            <a:r>
              <a:rPr lang="en-US" dirty="0">
                <a:latin typeface="Cambria" panose="02040503050406030204" pitchFamily="18" charset="0"/>
              </a:rPr>
              <a:t>0 for addition, 1 for multiplication</a:t>
            </a:r>
          </a:p>
          <a:p>
            <a:r>
              <a:rPr lang="en-US" sz="1800" dirty="0">
                <a:latin typeface="TimesNewRomanPSMT"/>
              </a:rPr>
              <a:t>● </a:t>
            </a:r>
            <a:r>
              <a:rPr lang="en-US" sz="1800" dirty="0">
                <a:latin typeface="Cambria" panose="02040503050406030204" pitchFamily="18" charset="0"/>
              </a:rPr>
              <a:t>What is the identity for matrix multiplication?</a:t>
            </a:r>
          </a:p>
          <a:p>
            <a:r>
              <a:rPr lang="en-US" sz="1800" dirty="0">
                <a:latin typeface="TimesNewRomanPSMT"/>
              </a:rPr>
              <a:t>● </a:t>
            </a:r>
            <a:r>
              <a:rPr lang="en-US" sz="1800" dirty="0">
                <a:latin typeface="Cambria" panose="02040503050406030204" pitchFamily="18" charset="0"/>
              </a:rPr>
              <a:t>The identity matrix </a:t>
            </a:r>
            <a:r>
              <a:rPr lang="en-US" sz="1800" i="1" dirty="0">
                <a:latin typeface="Cambria-Italic"/>
              </a:rPr>
              <a:t>I </a:t>
            </a:r>
            <a:r>
              <a:rPr lang="en-US" sz="1800" dirty="0">
                <a:latin typeface="Cambria" panose="02040503050406030204" pitchFamily="18" charset="0"/>
              </a:rPr>
              <a:t>is a matrix with all zeroes, except for on the diagonal, where</a:t>
            </a:r>
          </a:p>
          <a:p>
            <a:r>
              <a:rPr lang="en-US" sz="1800" dirty="0">
                <a:latin typeface="Cambria" panose="02040503050406030204" pitchFamily="18" charset="0"/>
              </a:rPr>
              <a:t>it is all ones</a:t>
            </a:r>
          </a:p>
          <a:p>
            <a:endParaRPr lang="en-US" sz="1800" dirty="0">
              <a:latin typeface="Cambria" panose="02040503050406030204" pitchFamily="18" charset="0"/>
            </a:endParaRPr>
          </a:p>
          <a:p>
            <a:endParaRPr lang="en-US" sz="1800" dirty="0">
              <a:latin typeface="Cambria" panose="02040503050406030204" pitchFamily="18" charset="0"/>
            </a:endParaRPr>
          </a:p>
          <a:p>
            <a:endParaRPr lang="en-US" sz="1800" dirty="0">
              <a:latin typeface="Cambria" panose="02040503050406030204" pitchFamily="18" charset="0"/>
            </a:endParaRPr>
          </a:p>
          <a:p>
            <a:endParaRPr lang="en-US" sz="1800" dirty="0">
              <a:latin typeface="Cambria" panose="02040503050406030204" pitchFamily="18" charset="0"/>
            </a:endParaRPr>
          </a:p>
          <a:p>
            <a:endParaRPr lang="en-US" sz="1800" dirty="0">
              <a:latin typeface="Cambria" panose="02040503050406030204" pitchFamily="18" charset="0"/>
            </a:endParaRPr>
          </a:p>
          <a:p>
            <a:r>
              <a:rPr lang="en-US" dirty="0">
                <a:latin typeface="TimesNewRomanPSMT"/>
              </a:rPr>
              <a:t>○ </a:t>
            </a:r>
            <a:r>
              <a:rPr lang="en-US" dirty="0">
                <a:latin typeface="Cambria" panose="02040503050406030204" pitchFamily="18" charset="0"/>
              </a:rPr>
              <a:t>Identity matrix exists for different dimensions</a:t>
            </a:r>
          </a:p>
          <a:p>
            <a:r>
              <a:rPr lang="en-US" sz="1800" dirty="0">
                <a:latin typeface="TimesNewRomanPSMT"/>
              </a:rPr>
              <a:t>● </a:t>
            </a:r>
            <a:r>
              <a:rPr lang="en-US" sz="1800" dirty="0">
                <a:latin typeface="Cambria" panose="02040503050406030204" pitchFamily="18" charset="0"/>
              </a:rPr>
              <a:t>Multiplication of an object (matrix or vector) by identity produces original object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700" y="3604641"/>
            <a:ext cx="2452849" cy="112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7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Matrix Multiplication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48929" y="1307885"/>
            <a:ext cx="827592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Properties similar to scalar multiplication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Associative property</a:t>
            </a:r>
          </a:p>
          <a:p>
            <a:r>
              <a:rPr lang="en-US" sz="1800" i="1" dirty="0">
                <a:latin typeface="TimesNewRomanPS-ItalicMT"/>
              </a:rPr>
              <a:t>○ </a:t>
            </a:r>
            <a:r>
              <a:rPr lang="en-US" sz="1800" i="1" dirty="0">
                <a:latin typeface="Cambria-Italic"/>
              </a:rPr>
              <a:t>(AB)C = A(BC)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Important for combining transformations -- we can combine and group adjacent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Distributive property</a:t>
            </a:r>
          </a:p>
          <a:p>
            <a:r>
              <a:rPr lang="en-US" sz="1800" i="1" dirty="0">
                <a:latin typeface="TimesNewRomanPS-ItalicMT"/>
              </a:rPr>
              <a:t>○ </a:t>
            </a:r>
            <a:r>
              <a:rPr lang="en-US" sz="1800" i="1" dirty="0">
                <a:latin typeface="Cambria-Italic"/>
              </a:rPr>
              <a:t>A(</a:t>
            </a:r>
            <a:r>
              <a:rPr lang="en-US" sz="1800" b="1" i="1" dirty="0">
                <a:latin typeface="Cambria-BoldItalic"/>
              </a:rPr>
              <a:t>v + v’</a:t>
            </a:r>
            <a:r>
              <a:rPr lang="en-US" sz="1800" i="1" dirty="0">
                <a:latin typeface="Cambria-Italic"/>
              </a:rPr>
              <a:t>) = A</a:t>
            </a:r>
            <a:r>
              <a:rPr lang="en-US" sz="1800" b="1" i="1" dirty="0">
                <a:latin typeface="Cambria-BoldItalic"/>
              </a:rPr>
              <a:t>v </a:t>
            </a:r>
            <a:r>
              <a:rPr lang="en-US" sz="1800" i="1" dirty="0">
                <a:latin typeface="Cambria-Italic"/>
              </a:rPr>
              <a:t>+ A</a:t>
            </a:r>
            <a:r>
              <a:rPr lang="en-US" sz="1800" b="1" i="1" dirty="0">
                <a:latin typeface="Cambria-BoldItalic"/>
              </a:rPr>
              <a:t>v’ </a:t>
            </a:r>
            <a:r>
              <a:rPr lang="en-US" sz="1800" dirty="0">
                <a:latin typeface="Cambria" panose="02040503050406030204" pitchFamily="18" charset="0"/>
              </a:rPr>
              <a:t>[vectors]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Use transformation of component parts to transform complicated vector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Identity</a:t>
            </a:r>
          </a:p>
          <a:p>
            <a:r>
              <a:rPr lang="en-US" sz="1800" i="1" dirty="0">
                <a:latin typeface="TimesNewRomanPS-ItalicMT"/>
              </a:rPr>
              <a:t>○ </a:t>
            </a:r>
            <a:r>
              <a:rPr lang="en-US" sz="1800" i="1" dirty="0">
                <a:latin typeface="Cambria-Italic"/>
              </a:rPr>
              <a:t>AI = A = IA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Inverse (more later)</a:t>
            </a:r>
          </a:p>
          <a:p>
            <a:r>
              <a:rPr lang="en-US" sz="1800" i="1" dirty="0">
                <a:latin typeface="TimesNewRomanPS-ItalicMT"/>
              </a:rPr>
              <a:t>○ </a:t>
            </a:r>
            <a:r>
              <a:rPr lang="en-US" sz="1800" i="1" dirty="0">
                <a:latin typeface="Cambria-Italic"/>
              </a:rPr>
              <a:t>For some A, there is a matrix A</a:t>
            </a:r>
            <a:r>
              <a:rPr lang="en-US" sz="1050" i="1" dirty="0">
                <a:latin typeface="Cambria-Italic"/>
              </a:rPr>
              <a:t>-1 </a:t>
            </a:r>
            <a:r>
              <a:rPr lang="en-US" sz="1800" i="1" dirty="0">
                <a:latin typeface="Cambria-Italic"/>
              </a:rPr>
              <a:t>such that</a:t>
            </a:r>
          </a:p>
          <a:p>
            <a:r>
              <a:rPr lang="en-US" sz="1800" i="1" dirty="0">
                <a:latin typeface="TimesNewRomanPS-ItalicMT"/>
              </a:rPr>
              <a:t>○ </a:t>
            </a:r>
            <a:r>
              <a:rPr lang="en-US" sz="1800" i="1" dirty="0">
                <a:latin typeface="Cambria-Italic"/>
              </a:rPr>
              <a:t>AA</a:t>
            </a:r>
            <a:r>
              <a:rPr lang="en-US" sz="1050" i="1" dirty="0">
                <a:latin typeface="Cambria-Italic"/>
              </a:rPr>
              <a:t>-1 </a:t>
            </a:r>
            <a:r>
              <a:rPr lang="en-US" sz="1800" i="1" dirty="0">
                <a:latin typeface="Cambria-Italic"/>
              </a:rPr>
              <a:t>= I = A</a:t>
            </a:r>
            <a:r>
              <a:rPr lang="en-US" sz="1050" i="1" dirty="0">
                <a:latin typeface="Cambria-Italic"/>
              </a:rPr>
              <a:t>-1</a:t>
            </a:r>
            <a:r>
              <a:rPr lang="en-US" sz="1800" i="1" dirty="0">
                <a:latin typeface="Cambria-Italic"/>
              </a:rPr>
              <a:t>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73527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Matrix Multiplication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680" y="1313222"/>
            <a:ext cx="61353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Since matrix multiplication is distributive</a:t>
            </a:r>
          </a:p>
          <a:p>
            <a:r>
              <a:rPr lang="en-US" sz="2400" dirty="0">
                <a:latin typeface="Cambria" panose="02040503050406030204" pitchFamily="18" charset="0"/>
              </a:rPr>
              <a:t>over vectors, we can tell where each vector</a:t>
            </a:r>
          </a:p>
          <a:p>
            <a:r>
              <a:rPr lang="en-US" sz="2400" dirty="0">
                <a:latin typeface="Cambria" panose="02040503050406030204" pitchFamily="18" charset="0"/>
              </a:rPr>
              <a:t>will be sent by knowing where each</a:t>
            </a:r>
          </a:p>
          <a:p>
            <a:r>
              <a:rPr lang="en-US" sz="2400" dirty="0">
                <a:latin typeface="Cambria" panose="02040503050406030204" pitchFamily="18" charset="0"/>
              </a:rPr>
              <a:t>standard basis vector is sent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i="1" dirty="0">
                <a:latin typeface="TimesNewRomanPS-Italic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Originally, we have a unit grid</a:t>
            </a:r>
          </a:p>
          <a:p>
            <a:endParaRPr lang="en-US" sz="2400" dirty="0">
              <a:latin typeface="TimesNewRomanPSMT"/>
            </a:endParaRP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Then we apply transformation and set up a</a:t>
            </a:r>
          </a:p>
          <a:p>
            <a:r>
              <a:rPr lang="en-US" sz="2400" dirty="0">
                <a:latin typeface="Cambria" panose="02040503050406030204" pitchFamily="18" charset="0"/>
              </a:rPr>
              <a:t>grid based on images of two standard basis</a:t>
            </a:r>
          </a:p>
          <a:p>
            <a:r>
              <a:rPr lang="en-US" sz="2400" dirty="0">
                <a:latin typeface="Cambria" panose="02040503050406030204" pitchFamily="18" charset="0"/>
              </a:rPr>
              <a:t>vectors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06" y="1313222"/>
            <a:ext cx="2160843" cy="36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7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Matrix Multiplication continued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678" y="1329631"/>
            <a:ext cx="72709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Now to see where          ends, instead of going 2</a:t>
            </a:r>
          </a:p>
          <a:p>
            <a:r>
              <a:rPr lang="en-US" sz="2800" dirty="0">
                <a:latin typeface="Cambria" panose="02040503050406030204" pitchFamily="18" charset="0"/>
              </a:rPr>
              <a:t>steps along x-axis, and 3 along y-axis, go 2</a:t>
            </a:r>
          </a:p>
          <a:p>
            <a:r>
              <a:rPr lang="en-US" sz="2800" dirty="0">
                <a:latin typeface="Cambria" panose="02040503050406030204" pitchFamily="18" charset="0"/>
              </a:rPr>
              <a:t>steps along image of        and three along image</a:t>
            </a:r>
          </a:p>
          <a:p>
            <a:r>
              <a:rPr lang="en-US" sz="2800" dirty="0">
                <a:latin typeface="Cambria" panose="02040503050406030204" pitchFamily="18" charset="0"/>
              </a:rPr>
              <a:t>of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42" y="1068259"/>
            <a:ext cx="514861" cy="85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000" y="2225585"/>
            <a:ext cx="367525" cy="713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463" y="2688207"/>
            <a:ext cx="500112" cy="737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286" y="2892887"/>
            <a:ext cx="3533288" cy="29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22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of a Matrix</a:t>
            </a:r>
          </a:p>
        </p:txBody>
      </p:sp>
      <p:sp>
        <p:nvSpPr>
          <p:cNvPr id="3" name="Rectangle 2"/>
          <p:cNvSpPr/>
          <p:nvPr/>
        </p:nvSpPr>
        <p:spPr>
          <a:xfrm>
            <a:off x="648928" y="1311692"/>
            <a:ext cx="56781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A and B are inverses if</a:t>
            </a:r>
          </a:p>
          <a:p>
            <a:r>
              <a:rPr lang="en-US" sz="2400" dirty="0">
                <a:latin typeface="Cambria" panose="02040503050406030204" pitchFamily="18" charset="0"/>
              </a:rPr>
              <a:t>AB = BA = I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Some matrices don’t have an</a:t>
            </a:r>
          </a:p>
          <a:p>
            <a:r>
              <a:rPr lang="en-US" sz="2400" dirty="0">
                <a:latin typeface="Cambria" panose="02040503050406030204" pitchFamily="18" charset="0"/>
              </a:rPr>
              <a:t>inverse matrix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Matrices for rotation, translation,</a:t>
            </a:r>
          </a:p>
          <a:p>
            <a:r>
              <a:rPr lang="en-US" sz="2400" dirty="0">
                <a:latin typeface="Cambria" panose="02040503050406030204" pitchFamily="18" charset="0"/>
              </a:rPr>
              <a:t>and scaling have inverses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942784" y="4592402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What does an Inverse do?</a:t>
            </a:r>
          </a:p>
          <a:p>
            <a:r>
              <a:rPr lang="en-US" dirty="0">
                <a:latin typeface="TimesNewRomanPSMT"/>
              </a:rPr>
              <a:t>● </a:t>
            </a:r>
            <a:r>
              <a:rPr lang="en-US" dirty="0">
                <a:latin typeface="Cambria" panose="02040503050406030204" pitchFamily="18" charset="0"/>
              </a:rPr>
              <a:t>The inverse A</a:t>
            </a:r>
            <a:r>
              <a:rPr lang="en-US" sz="900" dirty="0">
                <a:latin typeface="Cambria" panose="02040503050406030204" pitchFamily="18" charset="0"/>
              </a:rPr>
              <a:t>-</a:t>
            </a:r>
            <a:r>
              <a:rPr lang="en-US" dirty="0">
                <a:latin typeface="Cambria" panose="02040503050406030204" pitchFamily="18" charset="0"/>
              </a:rPr>
              <a:t>¹ of transformation A will</a:t>
            </a:r>
          </a:p>
          <a:p>
            <a:r>
              <a:rPr lang="en-US" dirty="0">
                <a:latin typeface="Cambria" panose="02040503050406030204" pitchFamily="18" charset="0"/>
              </a:rPr>
              <a:t>“undo” the result of transforming by A</a:t>
            </a:r>
          </a:p>
          <a:p>
            <a:r>
              <a:rPr lang="en-US" dirty="0">
                <a:latin typeface="TimesNewRomanPSMT"/>
              </a:rPr>
              <a:t>● </a:t>
            </a:r>
            <a:r>
              <a:rPr lang="en-US" dirty="0">
                <a:latin typeface="Cambria" panose="02040503050406030204" pitchFamily="18" charset="0"/>
              </a:rPr>
              <a:t>If A scales uniformly by a factor of two and</a:t>
            </a:r>
          </a:p>
          <a:p>
            <a:r>
              <a:rPr lang="en-US" dirty="0">
                <a:latin typeface="Cambria" panose="02040503050406030204" pitchFamily="18" charset="0"/>
              </a:rPr>
              <a:t>then rotates 135 degrees, then A</a:t>
            </a:r>
            <a:r>
              <a:rPr lang="en-US" sz="900" dirty="0">
                <a:latin typeface="Cambria" panose="02040503050406030204" pitchFamily="18" charset="0"/>
              </a:rPr>
              <a:t>-</a:t>
            </a:r>
            <a:r>
              <a:rPr lang="en-US" dirty="0">
                <a:latin typeface="Cambria" panose="02040503050406030204" pitchFamily="18" charset="0"/>
              </a:rPr>
              <a:t>¹ will</a:t>
            </a:r>
          </a:p>
          <a:p>
            <a:r>
              <a:rPr lang="en-US" dirty="0">
                <a:latin typeface="Cambria" panose="02040503050406030204" pitchFamily="18" charset="0"/>
              </a:rPr>
              <a:t>rotate by –135 degrees and then scales</a:t>
            </a:r>
          </a:p>
          <a:p>
            <a:r>
              <a:rPr lang="en-US" dirty="0">
                <a:latin typeface="Cambria" panose="02040503050406030204" pitchFamily="18" charset="0"/>
              </a:rPr>
              <a:t>uniformly by one half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784" y="3354078"/>
            <a:ext cx="3591672" cy="10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90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 inverse</a:t>
            </a:r>
          </a:p>
        </p:txBody>
      </p:sp>
      <p:sp>
        <p:nvSpPr>
          <p:cNvPr id="3" name="Rectangle 2"/>
          <p:cNvSpPr/>
          <p:nvPr/>
        </p:nvSpPr>
        <p:spPr>
          <a:xfrm>
            <a:off x="648927" y="133350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Use Gauss-Jordan elimination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To find A</a:t>
            </a:r>
            <a:r>
              <a:rPr lang="en-US" sz="1600" dirty="0">
                <a:latin typeface="Cambria" panose="02040503050406030204" pitchFamily="18" charset="0"/>
              </a:rPr>
              <a:t>-1 </a:t>
            </a:r>
            <a:r>
              <a:rPr lang="en-US" sz="2400" dirty="0">
                <a:latin typeface="Cambria" panose="02040503050406030204" pitchFamily="18" charset="0"/>
              </a:rPr>
              <a:t>with Gauss-Jordan</a:t>
            </a:r>
          </a:p>
          <a:p>
            <a:r>
              <a:rPr lang="en-US" sz="2400" dirty="0">
                <a:latin typeface="Cambria" panose="02040503050406030204" pitchFamily="18" charset="0"/>
              </a:rPr>
              <a:t>elimination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Augment A with I to get [</a:t>
            </a:r>
            <a:r>
              <a:rPr lang="en-US" sz="1800" dirty="0" err="1">
                <a:latin typeface="Cambria" panose="02040503050406030204" pitchFamily="18" charset="0"/>
              </a:rPr>
              <a:t>A|I</a:t>
            </a:r>
            <a:r>
              <a:rPr lang="en-US" sz="1800" dirty="0">
                <a:latin typeface="Cambria" panose="02040503050406030204" pitchFamily="18" charset="0"/>
              </a:rPr>
              <a:t>]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Reduce the new matrix into reduced</a:t>
            </a:r>
          </a:p>
          <a:p>
            <a:r>
              <a:rPr lang="en-US" sz="1800" dirty="0">
                <a:latin typeface="Cambria" panose="02040503050406030204" pitchFamily="18" charset="0"/>
              </a:rPr>
              <a:t>row echelon form (</a:t>
            </a:r>
            <a:r>
              <a:rPr lang="en-US" sz="1800" b="1" dirty="0" err="1">
                <a:latin typeface="Cambria-Bold"/>
              </a:rPr>
              <a:t>rref</a:t>
            </a:r>
            <a:r>
              <a:rPr lang="en-US" sz="1800" dirty="0">
                <a:latin typeface="Cambria" panose="02040503050406030204" pitchFamily="18" charset="0"/>
              </a:rPr>
              <a:t>)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The matrix is now in the form [I|A</a:t>
            </a:r>
            <a:r>
              <a:rPr lang="en-US" sz="1050" dirty="0">
                <a:latin typeface="Cambria" panose="02040503050406030204" pitchFamily="18" charset="0"/>
              </a:rPr>
              <a:t>-1</a:t>
            </a:r>
            <a:r>
              <a:rPr lang="en-US" sz="1800" dirty="0">
                <a:latin typeface="Cambria" panose="02040503050406030204" pitchFamily="18" charset="0"/>
              </a:rPr>
              <a:t>]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5220927" y="133350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To reduce a matrix into </a:t>
            </a:r>
            <a:r>
              <a:rPr lang="en-US" b="1" dirty="0" err="1">
                <a:latin typeface="Cambria-Bold"/>
              </a:rPr>
              <a:t>rref</a:t>
            </a:r>
            <a:r>
              <a:rPr lang="en-US" b="1" dirty="0">
                <a:latin typeface="Cambria-Bold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we are allowed to</a:t>
            </a:r>
          </a:p>
          <a:p>
            <a:r>
              <a:rPr lang="en-US" dirty="0">
                <a:latin typeface="Cambria" panose="02040503050406030204" pitchFamily="18" charset="0"/>
              </a:rPr>
              <a:t>perform any of the three elementary row</a:t>
            </a:r>
          </a:p>
          <a:p>
            <a:r>
              <a:rPr lang="en-US" dirty="0">
                <a:latin typeface="Cambria" panose="02040503050406030204" pitchFamily="18" charset="0"/>
              </a:rPr>
              <a:t>operations. These are:</a:t>
            </a:r>
          </a:p>
          <a:p>
            <a:r>
              <a:rPr lang="en-US" dirty="0">
                <a:latin typeface="TimesNewRomanPSMT"/>
              </a:rPr>
              <a:t>● </a:t>
            </a:r>
            <a:r>
              <a:rPr lang="en-US" dirty="0">
                <a:latin typeface="Cambria" panose="02040503050406030204" pitchFamily="18" charset="0"/>
              </a:rPr>
              <a:t>Multiply a row by a nonzero constant</a:t>
            </a:r>
          </a:p>
          <a:p>
            <a:r>
              <a:rPr lang="en-US" dirty="0">
                <a:latin typeface="TimesNewRomanPSMT"/>
              </a:rPr>
              <a:t>● </a:t>
            </a:r>
            <a:r>
              <a:rPr lang="en-US" dirty="0">
                <a:latin typeface="Cambria" panose="02040503050406030204" pitchFamily="18" charset="0"/>
              </a:rPr>
              <a:t>Interchange two rows</a:t>
            </a:r>
          </a:p>
          <a:p>
            <a:r>
              <a:rPr lang="en-US" dirty="0">
                <a:latin typeface="TimesNewRomanPSMT"/>
              </a:rPr>
              <a:t>● </a:t>
            </a:r>
            <a:r>
              <a:rPr lang="en-US" dirty="0">
                <a:latin typeface="Cambria" panose="02040503050406030204" pitchFamily="18" charset="0"/>
              </a:rPr>
              <a:t>Add a multiple of one row to another row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7" y="4025105"/>
            <a:ext cx="7183344" cy="14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65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inverse continued</a:t>
            </a:r>
          </a:p>
        </p:txBody>
      </p:sp>
      <p:sp>
        <p:nvSpPr>
          <p:cNvPr id="3" name="Rectangle 2"/>
          <p:cNvSpPr/>
          <p:nvPr/>
        </p:nvSpPr>
        <p:spPr>
          <a:xfrm>
            <a:off x="648927" y="1325196"/>
            <a:ext cx="82759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When do we need to use this method?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A lot of matrices inverses can be deduced without applying this process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For example, to invert normalizing transformation, the computer will apply inversion method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Why does this method work?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Algebraic intuition: row operations are equivalent of operations on system of equations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System of equations invariant under these operations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Another explanation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Row operations are actually matrix multiplications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Check this link out if interested: </a:t>
            </a:r>
            <a:r>
              <a:rPr lang="en-US" sz="1800" dirty="0">
                <a:solidFill>
                  <a:srgbClr val="0098A8"/>
                </a:solidFill>
                <a:latin typeface="Cambria" panose="02040503050406030204" pitchFamily="18" charset="0"/>
              </a:rPr>
              <a:t>http://aleph0.clarku.edu/~djoyce/ma130/elementary.pdf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98348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109287"/>
            <a:ext cx="5157222" cy="55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8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678" y="1320799"/>
            <a:ext cx="5250426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A vector is a magnitude and a direction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Magnitude = ||</a:t>
            </a:r>
            <a:r>
              <a:rPr lang="en-US" sz="2400" b="1" i="1" dirty="0">
                <a:latin typeface="Cambria-BoldItalic"/>
              </a:rPr>
              <a:t>v</a:t>
            </a:r>
            <a:r>
              <a:rPr lang="en-US" sz="2400" dirty="0">
                <a:latin typeface="Cambria" panose="02040503050406030204" pitchFamily="18" charset="0"/>
              </a:rPr>
              <a:t>||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Also known as </a:t>
            </a:r>
            <a:r>
              <a:rPr lang="en-US" sz="1800" b="1" dirty="0">
                <a:latin typeface="Cambria-Bold"/>
              </a:rPr>
              <a:t>norm</a:t>
            </a:r>
            <a:r>
              <a:rPr lang="en-US" sz="1800" dirty="0">
                <a:latin typeface="Cambria" panose="02040503050406030204" pitchFamily="18" charset="0"/>
              </a:rPr>
              <a:t>, </a:t>
            </a:r>
            <a:r>
              <a:rPr lang="en-US" sz="1800" b="1" dirty="0">
                <a:latin typeface="Cambria-Bold"/>
              </a:rPr>
              <a:t>length</a:t>
            </a:r>
          </a:p>
          <a:p>
            <a:r>
              <a:rPr lang="en-US" sz="18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Direction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Represented by a </a:t>
            </a:r>
            <a:r>
              <a:rPr lang="en-US" sz="1800" b="1" dirty="0">
                <a:latin typeface="Cambria-Bold"/>
              </a:rPr>
              <a:t>unit vector </a:t>
            </a:r>
            <a:r>
              <a:rPr lang="en-US" sz="1800" dirty="0">
                <a:latin typeface="Cambria" panose="02040503050406030204" pitchFamily="18" charset="0"/>
              </a:rPr>
              <a:t>(length of 1)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Often denoted by a hat above the letter</a:t>
            </a:r>
          </a:p>
          <a:p>
            <a:r>
              <a:rPr lang="en-US" sz="18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A vector is </a:t>
            </a:r>
            <a:r>
              <a:rPr lang="en-US" sz="2400" b="1" dirty="0">
                <a:latin typeface="Cambria-Bold"/>
              </a:rPr>
              <a:t>not </a:t>
            </a:r>
            <a:r>
              <a:rPr lang="en-US" sz="2400" dirty="0">
                <a:latin typeface="Cambria" panose="02040503050406030204" pitchFamily="18" charset="0"/>
              </a:rPr>
              <a:t>a position</a:t>
            </a:r>
            <a:endParaRPr lang="en-US" sz="1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973099" y="3406879"/>
            <a:ext cx="0" cy="2772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0428" y="5707627"/>
            <a:ext cx="3465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983363" y="4559995"/>
            <a:ext cx="1371600" cy="67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194326" y="3782446"/>
            <a:ext cx="1371600" cy="67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80126" y="530438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A(4,3)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71786" y="444293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B(12,8)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17350" y="448545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C(1,6)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0104" y="3506105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D(9,11)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002430" y="4155226"/>
                <a:ext cx="1035348" cy="277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=(8,5)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430" y="4155226"/>
                <a:ext cx="1035348" cy="277768"/>
              </a:xfrm>
              <a:prstGeom prst="rect">
                <a:avLst/>
              </a:prstGeom>
              <a:blipFill>
                <a:blip r:embed="rId3"/>
                <a:stretch>
                  <a:fillRect l="-4118" r="-58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7552105" y="4993635"/>
                <a:ext cx="1034835" cy="277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=(8,5)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105" y="4993635"/>
                <a:ext cx="1034835" cy="277768"/>
              </a:xfrm>
              <a:prstGeom prst="rect">
                <a:avLst/>
              </a:prstGeom>
              <a:blipFill>
                <a:blip r:embed="rId4"/>
                <a:stretch>
                  <a:fillRect l="-4118" r="-529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138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070303"/>
            <a:ext cx="5986661" cy="55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72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501" y="1331581"/>
            <a:ext cx="735962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Consider the vector (x, y) and the point</a:t>
            </a:r>
          </a:p>
          <a:p>
            <a:r>
              <a:rPr lang="en-US" sz="2400" dirty="0">
                <a:latin typeface="Cambria" panose="02040503050406030204" pitchFamily="18" charset="0"/>
              </a:rPr>
              <a:t>(x, y)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These are different things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How can we distinguish?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Introduce the </a:t>
            </a:r>
            <a:r>
              <a:rPr lang="en-US" sz="2400" i="1" dirty="0">
                <a:latin typeface="Cambria-Italic"/>
              </a:rPr>
              <a:t>w </a:t>
            </a:r>
            <a:r>
              <a:rPr lang="en-US" sz="2400" dirty="0">
                <a:latin typeface="Cambria" panose="02040503050406030204" pitchFamily="18" charset="0"/>
              </a:rPr>
              <a:t>component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Always either 0 or 1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(x, y, 0) is a vector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(x, y, 1) is a point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This applies in any </a:t>
            </a:r>
            <a:r>
              <a:rPr lang="en-US" sz="2400" i="1" dirty="0">
                <a:latin typeface="Cambria-Italic"/>
              </a:rPr>
              <a:t>n</a:t>
            </a:r>
            <a:r>
              <a:rPr lang="en-US" sz="2400" dirty="0">
                <a:latin typeface="Cambria" panose="02040503050406030204" pitchFamily="18" charset="0"/>
              </a:rPr>
              <a:t>-dimensional space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520" y="1948131"/>
            <a:ext cx="4085480" cy="12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2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in 2D (1/2)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679" y="1312612"/>
            <a:ext cx="78018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F82BE"/>
                </a:solidFill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Consider this translation matrix </a:t>
            </a:r>
            <a:r>
              <a:rPr lang="en-US" sz="2400" b="1" i="1" dirty="0">
                <a:latin typeface="Cambria-BoldItalic"/>
              </a:rPr>
              <a:t>T</a:t>
            </a:r>
          </a:p>
          <a:p>
            <a:endParaRPr lang="en-US" sz="2400" b="1" i="1" dirty="0">
              <a:latin typeface="Cambria-BoldItalic"/>
            </a:endParaRPr>
          </a:p>
          <a:p>
            <a:endParaRPr lang="en-US" sz="2400" b="1" i="1" dirty="0">
              <a:latin typeface="Cambria-BoldItalic"/>
            </a:endParaRPr>
          </a:p>
          <a:p>
            <a:endParaRPr lang="en-US" sz="2400" b="1" i="1" dirty="0">
              <a:latin typeface="Cambria-BoldItalic"/>
            </a:endParaRPr>
          </a:p>
          <a:p>
            <a:r>
              <a:rPr lang="en-US" sz="1800" dirty="0">
                <a:solidFill>
                  <a:srgbClr val="4F82BE"/>
                </a:solidFill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To verify that this is the right matrix, multiply it by our homogenized point: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1800" dirty="0">
                <a:solidFill>
                  <a:srgbClr val="4F82BE"/>
                </a:solidFill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Coordinates have been translated, and </a:t>
            </a:r>
            <a:r>
              <a:rPr lang="en-US" sz="2400" b="1" i="1" dirty="0">
                <a:latin typeface="Cambria-BoldItalic"/>
              </a:rPr>
              <a:t>v’ </a:t>
            </a:r>
            <a:r>
              <a:rPr lang="en-US" sz="2400" dirty="0">
                <a:latin typeface="Cambria" panose="02040503050406030204" pitchFamily="18" charset="0"/>
              </a:rPr>
              <a:t>is still homogeneous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77" y="1902655"/>
            <a:ext cx="1868838" cy="89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98" y="3685865"/>
            <a:ext cx="3533271" cy="112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25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in 2D (2/2)</a:t>
            </a:r>
          </a:p>
        </p:txBody>
      </p:sp>
      <p:sp>
        <p:nvSpPr>
          <p:cNvPr id="3" name="Rectangle 2"/>
          <p:cNvSpPr/>
          <p:nvPr/>
        </p:nvSpPr>
        <p:spPr>
          <a:xfrm>
            <a:off x="648929" y="1314877"/>
            <a:ext cx="79788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F82BE"/>
                </a:solidFill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Now let’s try multiplying </a:t>
            </a:r>
            <a:r>
              <a:rPr lang="en-US" sz="2400" b="1" i="1" dirty="0">
                <a:latin typeface="Cambria-BoldItalic"/>
              </a:rPr>
              <a:t>T </a:t>
            </a:r>
            <a:r>
              <a:rPr lang="en-US" sz="2400" dirty="0">
                <a:latin typeface="Cambria" panose="02040503050406030204" pitchFamily="18" charset="0"/>
              </a:rPr>
              <a:t>by a 2D vector </a:t>
            </a:r>
            <a:r>
              <a:rPr lang="en-US" sz="2400" b="1" i="1" dirty="0">
                <a:latin typeface="Cambria-BoldItalic"/>
              </a:rPr>
              <a:t>v </a:t>
            </a:r>
            <a:r>
              <a:rPr lang="en-US" sz="2400" dirty="0">
                <a:latin typeface="Cambria" panose="02040503050406030204" pitchFamily="18" charset="0"/>
              </a:rPr>
              <a:t>instead of a 2D point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1800" b="1" i="1" dirty="0">
                <a:solidFill>
                  <a:srgbClr val="4F82BE"/>
                </a:solidFill>
                <a:latin typeface="TimesNewRomanPS-BoldItalicMT"/>
              </a:rPr>
              <a:t>● </a:t>
            </a:r>
            <a:r>
              <a:rPr lang="en-US" sz="2400" b="1" i="1" dirty="0">
                <a:latin typeface="Cambria-BoldItalic"/>
              </a:rPr>
              <a:t>v’ </a:t>
            </a:r>
            <a:r>
              <a:rPr lang="en-US" sz="2400" dirty="0">
                <a:latin typeface="Cambria" panose="02040503050406030204" pitchFamily="18" charset="0"/>
              </a:rPr>
              <a:t>= </a:t>
            </a:r>
            <a:r>
              <a:rPr lang="en-US" sz="2400" b="1" i="1" dirty="0">
                <a:latin typeface="Cambria-BoldItalic"/>
              </a:rPr>
              <a:t>v</a:t>
            </a:r>
            <a:r>
              <a:rPr lang="en-US" sz="2400" dirty="0">
                <a:latin typeface="Cambria" panose="02040503050406030204" pitchFamily="18" charset="0"/>
              </a:rPr>
              <a:t>, which is what we want</a:t>
            </a:r>
          </a:p>
          <a:p>
            <a:pPr lvl="3"/>
            <a:r>
              <a:rPr lang="en-US" sz="1800" b="1" i="1" dirty="0">
                <a:solidFill>
                  <a:srgbClr val="4F82BE"/>
                </a:solidFill>
                <a:latin typeface="TimesNewRomanPS-BoldItalicMT"/>
              </a:rPr>
              <a:t>○ </a:t>
            </a:r>
            <a:r>
              <a:rPr lang="en-US" sz="2400" dirty="0">
                <a:latin typeface="Cambria" panose="02040503050406030204" pitchFamily="18" charset="0"/>
              </a:rPr>
              <a:t>A translation shouldn’t affect vectors, only points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058" y="2250162"/>
            <a:ext cx="3270466" cy="111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38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Homogenized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681" y="1316174"/>
            <a:ext cx="817268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F82BE"/>
                </a:solidFill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Let’s homogenize all our matrices! Doesn’t affect linearity of scaling and rotation</a:t>
            </a:r>
          </a:p>
          <a:p>
            <a:r>
              <a:rPr lang="en-US" sz="1800" dirty="0">
                <a:solidFill>
                  <a:srgbClr val="4F82BE"/>
                </a:solidFill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Our new transformation matrices look like this</a:t>
            </a:r>
            <a:r>
              <a:rPr lang="en-US" sz="2400" dirty="0">
                <a:latin typeface="TimesNewRomanPSMT"/>
              </a:rPr>
              <a:t>…</a:t>
            </a:r>
          </a:p>
          <a:p>
            <a:endParaRPr lang="en-US" sz="2400" dirty="0">
              <a:latin typeface="TimesNewRomanPSMT"/>
            </a:endParaRPr>
          </a:p>
          <a:p>
            <a:endParaRPr lang="en-US" sz="2400" dirty="0">
              <a:latin typeface="TimesNewRomanPSMT"/>
            </a:endParaRPr>
          </a:p>
          <a:p>
            <a:endParaRPr lang="en-US" sz="2400" dirty="0">
              <a:latin typeface="TimesNewRomanPSMT"/>
            </a:endParaRPr>
          </a:p>
          <a:p>
            <a:endParaRPr lang="en-US" sz="2400" dirty="0">
              <a:latin typeface="TimesNewRomanPSMT"/>
            </a:endParaRPr>
          </a:p>
          <a:p>
            <a:endParaRPr lang="en-US" sz="2400" dirty="0">
              <a:latin typeface="TimesNewRomanPSMT"/>
            </a:endParaRPr>
          </a:p>
          <a:p>
            <a:endParaRPr lang="en-US" sz="2400" dirty="0">
              <a:latin typeface="TimesNewRomanPSMT"/>
            </a:endParaRPr>
          </a:p>
          <a:p>
            <a:endParaRPr lang="en-US" sz="2400" dirty="0">
              <a:latin typeface="TimesNewRomanPSMT"/>
            </a:endParaRPr>
          </a:p>
          <a:p>
            <a:endParaRPr lang="en-US" sz="2400" dirty="0">
              <a:latin typeface="TimesNewRomanPSMT"/>
            </a:endParaRPr>
          </a:p>
          <a:p>
            <a:r>
              <a:rPr lang="en-US" sz="1800" dirty="0">
                <a:solidFill>
                  <a:srgbClr val="4F82BE"/>
                </a:solidFill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Note: These transformations are called </a:t>
            </a:r>
            <a:r>
              <a:rPr lang="en-US" sz="2400" dirty="0">
                <a:solidFill>
                  <a:srgbClr val="930000"/>
                </a:solidFill>
                <a:latin typeface="DroidSans"/>
              </a:rPr>
              <a:t>affine </a:t>
            </a:r>
            <a:r>
              <a:rPr lang="en-US" sz="2400" dirty="0">
                <a:latin typeface="Cambria" panose="02040503050406030204" pitchFamily="18" charset="0"/>
              </a:rPr>
              <a:t>transformations, which means they preserve ratios of distances between points on a straight line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028" y="2596882"/>
            <a:ext cx="4836864" cy="25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8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48927" y="1334107"/>
            <a:ext cx="78903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4F82BE"/>
                </a:solidFill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When we want to undo a transformation, we’ll need to find the matrix’s inverse.</a:t>
            </a:r>
          </a:p>
          <a:p>
            <a:r>
              <a:rPr lang="en-US" sz="1800" dirty="0">
                <a:solidFill>
                  <a:srgbClr val="4F82BE"/>
                </a:solidFill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Thanks to homogenization, they are all invertible!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6" y="2908299"/>
            <a:ext cx="7506796" cy="262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1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Matrices and Linear Systems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56306" y="1319978"/>
            <a:ext cx="8726488" cy="49895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linear system of n equations, n unknowns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matrix form </a:t>
            </a:r>
            <a:r>
              <a:rPr lang="en-US" altLang="en-US" sz="2400" b="1" dirty="0"/>
              <a:t>Ax</a:t>
            </a:r>
            <a:r>
              <a:rPr lang="en-US" altLang="en-US" sz="2400" dirty="0"/>
              <a:t>=</a:t>
            </a:r>
            <a:r>
              <a:rPr lang="en-US" altLang="en-US" sz="2400" b="1" dirty="0"/>
              <a:t>b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816895"/>
              </p:ext>
            </p:extLst>
          </p:nvPr>
        </p:nvGraphicFramePr>
        <p:xfrm>
          <a:off x="3616994" y="1929578"/>
          <a:ext cx="2765425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Equation" r:id="rId3" imgW="1079280" imgH="660240" progId="Equation.3">
                  <p:embed/>
                </p:oleObj>
              </mc:Choice>
              <mc:Fallback>
                <p:oleObj name="Equation" r:id="rId3" imgW="1079280" imgH="660240" progId="Equation.3">
                  <p:embed/>
                  <p:pic>
                    <p:nvPicPr>
                      <p:cNvPr id="470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994" y="1929578"/>
                        <a:ext cx="2765425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721152"/>
              </p:ext>
            </p:extLst>
          </p:nvPr>
        </p:nvGraphicFramePr>
        <p:xfrm>
          <a:off x="3020887" y="4228278"/>
          <a:ext cx="3997325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Equation" r:id="rId5" imgW="1562040" imgH="711000" progId="Equation.3">
                  <p:embed/>
                </p:oleObj>
              </mc:Choice>
              <mc:Fallback>
                <p:oleObj name="Equation" r:id="rId5" imgW="1562040" imgH="711000" progId="Equation.3">
                  <p:embed/>
                  <p:pic>
                    <p:nvPicPr>
                      <p:cNvPr id="4700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887" y="4228278"/>
                        <a:ext cx="3997325" cy="181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8298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/>
              <a:t>Implicit and parametric objects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53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curves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50713" y="1318879"/>
            <a:ext cx="7521672" cy="1683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Defined by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implicit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equation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f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)=0.</a:t>
            </a:r>
          </a:p>
          <a:p>
            <a:pPr lvl="0">
              <a:buFontTx/>
              <a:buChar char="•"/>
            </a:pPr>
            <a:r>
              <a:rPr lang="en-US" sz="2400" i="1" dirty="0">
                <a:solidFill>
                  <a:srgbClr val="333333"/>
                </a:solidFill>
                <a:latin typeface="Helvetica Neue"/>
              </a:rPr>
              <a:t>Implicit</a:t>
            </a:r>
            <a:r>
              <a:rPr lang="en-US" sz="2400" dirty="0">
                <a:solidFill>
                  <a:srgbClr val="333333"/>
                </a:solidFill>
                <a:latin typeface="Helvetica Neue"/>
              </a:rPr>
              <a:t> means, that the equation is not solved for either x or y.</a:t>
            </a:r>
            <a:endParaRPr lang="en-US" altLang="en-US" sz="24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Points solving the equation are on the curve.</a:t>
            </a:r>
          </a:p>
        </p:txBody>
      </p:sp>
      <p:pic>
        <p:nvPicPr>
          <p:cNvPr id="5" name="Picture 2" descr="Image result for Implicit cur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13" y="321514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193" y="3001987"/>
            <a:ext cx="44672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5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curves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50713" y="1548136"/>
            <a:ext cx="7521672" cy="217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Implicit circle equation (standard form)</a:t>
            </a:r>
          </a:p>
          <a:p>
            <a:pPr lvl="0"/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2400" b="0" i="0" u="none" strike="noStrike" cap="none" normalizeH="0" baseline="3000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lang="en-US" altLang="en-US" baseline="30000" dirty="0">
                <a:solidFill>
                  <a:srgbClr val="333333"/>
                </a:solidFill>
                <a:latin typeface="MathJax_Main"/>
              </a:rPr>
              <a:t> </a:t>
            </a:r>
            <a:r>
              <a:rPr lang="en-US" altLang="en-US" sz="2400" baseline="30000" dirty="0">
                <a:solidFill>
                  <a:srgbClr val="333333"/>
                </a:solidFill>
                <a:latin typeface="MathJax_Main"/>
              </a:rPr>
              <a:t>2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r</a:t>
            </a:r>
            <a:r>
              <a:rPr kumimoji="0" lang="en-US" altLang="en-US" sz="2400" b="0" i="0" u="none" strike="noStrike" cap="none" normalizeH="0" baseline="3000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Implicit circle equation (vector forms)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(p−c)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⋅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(p−c)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r</a:t>
            </a:r>
            <a:r>
              <a:rPr kumimoji="0" lang="en-US" altLang="en-US" sz="2400" b="0" i="0" u="none" strike="noStrike" cap="none" normalizeH="0" baseline="3000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2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∥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p−c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∥</a:t>
            </a:r>
            <a:r>
              <a:rPr kumimoji="0" lang="en-US" altLang="en-US" sz="2400" b="0" i="0" u="none" strike="noStrike" cap="none" normalizeH="0" baseline="3000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2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r</a:t>
            </a:r>
            <a:r>
              <a:rPr kumimoji="0" lang="en-US" altLang="en-US" sz="2400" b="0" i="0" u="none" strike="noStrike" cap="none" normalizeH="0" baseline="3000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2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=0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5362" name="Picture 2" descr="https://www.math.ucdavis.edu/~kouba/IMPLICITgraphsdirectory/Implic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408" y="3240958"/>
            <a:ext cx="296227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1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Column vs. Row Vectors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63656" y="1325006"/>
            <a:ext cx="3451171" cy="36134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row vectors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column vectors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en-US" sz="2400" dirty="0"/>
              <a:t>switch back and forth with transpose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3810000" y="1981200"/>
          <a:ext cx="1806575" cy="247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Equation" r:id="rId3" imgW="685800" imgH="939600" progId="Equation.3">
                  <p:embed/>
                </p:oleObj>
              </mc:Choice>
              <mc:Fallback>
                <p:oleObj name="Equation" r:id="rId3" imgW="685800" imgH="939600" progId="Equation.3">
                  <p:embed/>
                  <p:pic>
                    <p:nvPicPr>
                      <p:cNvPr id="432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981200"/>
                        <a:ext cx="1806575" cy="247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743200" y="5257800"/>
          <a:ext cx="254000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Equation" r:id="rId5" imgW="634680" imgH="241200" progId="Equation.3">
                  <p:embed/>
                </p:oleObj>
              </mc:Choice>
              <mc:Fallback>
                <p:oleObj name="Equation" r:id="rId5" imgW="634680" imgH="241200" progId="Equation.3">
                  <p:embed/>
                  <p:pic>
                    <p:nvPicPr>
                      <p:cNvPr id="4321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257800"/>
                        <a:ext cx="254000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657600" y="1219200"/>
          <a:ext cx="37338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Equation" r:id="rId7" imgW="1434960" imgH="228600" progId="Equation.3">
                  <p:embed/>
                </p:oleObj>
              </mc:Choice>
              <mc:Fallback>
                <p:oleObj name="Equation" r:id="rId7" imgW="1434960" imgH="228600" progId="Equation.3">
                  <p:embed/>
                  <p:pic>
                    <p:nvPicPr>
                      <p:cNvPr id="432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219200"/>
                        <a:ext cx="373380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579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2D lines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69595" y="1320118"/>
            <a:ext cx="7683908" cy="411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Start with slope-intercept form and move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to other side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mx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mx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More generally, we use 3 coefficients,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Ax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By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The vector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is perpendicular to the 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If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∥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∥=1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‖n‖=1, then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is the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signed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distance of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lang="en-US" altLang="en-US" sz="18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from the 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Q: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Write the implicit equation of a 2D line as a dot product.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21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2D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804987"/>
            <a:ext cx="69913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64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plane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69596" y="1331004"/>
            <a:ext cx="7831394" cy="3591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Standard form adds a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term: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z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Ax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By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Cz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</a:t>
            </a:r>
          </a:p>
          <a:p>
            <a:pPr lvl="0"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We can reformulate using the plane normal, recognizing that the cosine of a right angle is 0. If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is a point on the plane,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(p−a)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⋅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Since the dot product is distributive, we can rewrite this as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p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⋅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n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a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⋅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 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Substituting gives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, and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=−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a</a:t>
            </a:r>
            <a:r>
              <a:rPr lang="en-US" altLang="en-US" sz="1800" dirty="0" err="1">
                <a:solidFill>
                  <a:srgbClr val="333333"/>
                </a:solidFill>
                <a:latin typeface="MathJax_Main"/>
              </a:rPr>
              <a:t>⋅</a:t>
            </a:r>
            <a:r>
              <a:rPr lang="en-US" altLang="en-US" sz="1800" dirty="0" err="1">
                <a:solidFill>
                  <a:srgbClr val="333333"/>
                </a:solidFill>
                <a:latin typeface="MathJax_Main-bold"/>
              </a:rPr>
              <a:t>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As with lines,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gives the signed distance from the plane as long as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is unit length.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6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plane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357312"/>
            <a:ext cx="66675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45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ellipsoid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1717" y="1493863"/>
            <a:ext cx="7639664" cy="285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Equation for a sphere is with center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z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, and radius 1 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 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z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z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2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−1=0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  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Let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,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, and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represent the axis lengths of an axis-aligned ellipsoid with center the same center. By “stretching” the sphere equation, we get the equation of an ellipse: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 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745" y="3960465"/>
            <a:ext cx="4932075" cy="772114"/>
          </a:xfrm>
          <a:prstGeom prst="rect">
            <a:avLst/>
          </a:prstGeom>
        </p:spPr>
      </p:pic>
      <p:pic>
        <p:nvPicPr>
          <p:cNvPr id="7171" name="Picture 3" descr="Image result for Implicit ellipso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" y="4677449"/>
            <a:ext cx="1905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ellipso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27" y="5014885"/>
            <a:ext cx="1863393" cy="132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s://upload.wikimedia.org/wikipedia/commons/a/a1/Quadric_Ellipsoi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68" y="4852651"/>
            <a:ext cx="18288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95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ellipsoid</a:t>
            </a:r>
          </a:p>
        </p:txBody>
      </p:sp>
      <p:pic>
        <p:nvPicPr>
          <p:cNvPr id="14338" name="Picture 2" descr="Image result for cờ vây người má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0" y="1359975"/>
            <a:ext cx="5184158" cy="291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I của Google đánh bại huyền thoại cờ vâ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67" y="3872757"/>
            <a:ext cx="3215865" cy="241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034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Superellipsoid</a:t>
            </a:r>
            <a:r>
              <a:rPr lang="en-US" altLang="en-US" dirty="0"/>
              <a:t> Surfaces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981200"/>
            <a:ext cx="3810000" cy="4572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400"/>
              <a:t>Generalization of ellipsoid</a:t>
            </a:r>
          </a:p>
          <a:p>
            <a:r>
              <a:rPr lang="en-US" altLang="en-US" sz="2400"/>
              <a:t>Control parameters </a:t>
            </a:r>
            <a:r>
              <a:rPr lang="en-US" altLang="en-US" sz="2400" i="1">
                <a:latin typeface="Times New Roman" panose="02020603050405020304" pitchFamily="18" charset="0"/>
              </a:rPr>
              <a:t>s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/>
              <a:t> and </a:t>
            </a:r>
            <a:r>
              <a:rPr lang="en-US" altLang="en-US" sz="2400" i="1">
                <a:latin typeface="Times New Roman" panose="02020603050405020304" pitchFamily="18" charset="0"/>
              </a:rPr>
              <a:t>s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2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If </a:t>
            </a:r>
            <a:r>
              <a:rPr lang="en-US" altLang="en-US" sz="2400" i="1">
                <a:latin typeface="Times New Roman" panose="02020603050405020304" pitchFamily="18" charset="0"/>
              </a:rPr>
              <a:t>s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/>
              <a:t> </a:t>
            </a:r>
            <a:r>
              <a:rPr lang="en-US" altLang="en-US" sz="2400" i="1">
                <a:latin typeface="Times New Roman" panose="02020603050405020304" pitchFamily="18" charset="0"/>
              </a:rPr>
              <a:t>=</a:t>
            </a:r>
            <a:r>
              <a:rPr lang="en-US" altLang="en-US" sz="2400"/>
              <a:t> </a:t>
            </a:r>
            <a:r>
              <a:rPr lang="en-US" altLang="en-US" sz="2400" i="1">
                <a:latin typeface="Times New Roman" panose="02020603050405020304" pitchFamily="18" charset="0"/>
              </a:rPr>
              <a:t>s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2 </a:t>
            </a:r>
            <a:r>
              <a:rPr lang="en-US" altLang="en-US" sz="2400" i="1">
                <a:latin typeface="Times New Roman" panose="02020603050405020304" pitchFamily="18" charset="0"/>
              </a:rPr>
              <a:t>=1</a:t>
            </a:r>
            <a:r>
              <a:rPr lang="en-US" altLang="en-US" sz="2400" i="1" baseline="-25000">
                <a:latin typeface="Times New Roman" panose="02020603050405020304" pitchFamily="18" charset="0"/>
              </a:rPr>
              <a:t> </a:t>
            </a:r>
            <a:r>
              <a:rPr lang="en-US" altLang="en-US" sz="2400"/>
              <a:t>then regular ellipsoid</a:t>
            </a:r>
          </a:p>
          <a:p>
            <a:r>
              <a:rPr lang="en-US" altLang="en-US" sz="2400"/>
              <a:t>Has an implicit and parametric form!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800600" y="2133600"/>
            <a:ext cx="3810000" cy="3770313"/>
            <a:chOff x="2928" y="1344"/>
            <a:chExt cx="2400" cy="2375"/>
          </a:xfrm>
        </p:grpSpPr>
        <p:graphicFrame>
          <p:nvGraphicFramePr>
            <p:cNvPr id="5" name="Object 5"/>
            <p:cNvGraphicFramePr>
              <a:graphicFrameLocks noChangeAspect="1"/>
            </p:cNvGraphicFramePr>
            <p:nvPr/>
          </p:nvGraphicFramePr>
          <p:xfrm>
            <a:off x="2928" y="1368"/>
            <a:ext cx="2400" cy="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8" name="Photo Editor Photo" r:id="rId3" imgW="6668431" imgH="6533333" progId="MSPhotoEd.3">
                    <p:embed/>
                  </p:oleObj>
                </mc:Choice>
                <mc:Fallback>
                  <p:oleObj name="Photo Editor Photo" r:id="rId3" imgW="6668431" imgH="6533333" progId="MSPhotoEd.3">
                    <p:embed/>
                    <p:pic>
                      <p:nvPicPr>
                        <p:cNvPr id="96358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368"/>
                          <a:ext cx="2400" cy="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320" y="1344"/>
              <a:ext cx="2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0" i="1">
                  <a:latin typeface="Times New Roman" panose="02020603050405020304" pitchFamily="18" charset="0"/>
                </a:rPr>
                <a:t>s</a:t>
              </a:r>
              <a:r>
                <a:rPr lang="en-US" altLang="en-US" sz="2000" b="0" i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928" y="2736"/>
              <a:ext cx="2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0" i="1">
                  <a:latin typeface="Times New Roman" panose="02020603050405020304" pitchFamily="18" charset="0"/>
                </a:rPr>
                <a:t>s</a:t>
              </a:r>
              <a:r>
                <a:rPr lang="en-US" altLang="en-US" sz="2000" b="0" i="1" baseline="-25000">
                  <a:latin typeface="Times New Roman" panose="02020603050405020304" pitchFamily="18" charset="0"/>
                </a:rPr>
                <a:t>1</a:t>
              </a:r>
            </a:p>
          </p:txBody>
        </p:sp>
      </p:grpSp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881367"/>
              </p:ext>
            </p:extLst>
          </p:nvPr>
        </p:nvGraphicFramePr>
        <p:xfrm>
          <a:off x="914400" y="3187700"/>
          <a:ext cx="3733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Equation" r:id="rId5" imgW="2108200" imgH="609600" progId="Equation.3">
                  <p:embed/>
                </p:oleObj>
              </mc:Choice>
              <mc:Fallback>
                <p:oleObj name="Equation" r:id="rId5" imgW="2108200" imgH="609600" progId="Equation.3">
                  <p:embed/>
                  <p:pic>
                    <p:nvPicPr>
                      <p:cNvPr id="9635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87700"/>
                        <a:ext cx="37338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6918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CSG</a:t>
            </a:r>
            <a:r>
              <a:rPr lang="en-US" altLang="en-US" dirty="0"/>
              <a:t> with </a:t>
            </a:r>
            <a:r>
              <a:rPr lang="en-US" altLang="en-US" dirty="0" err="1"/>
              <a:t>Superquadrics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4110038" cy="48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76400"/>
            <a:ext cx="3457575" cy="4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984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CSG</a:t>
            </a:r>
            <a:r>
              <a:rPr lang="en-US" altLang="en-US" dirty="0"/>
              <a:t> with </a:t>
            </a:r>
            <a:r>
              <a:rPr lang="en-US" altLang="en-US" dirty="0" err="1"/>
              <a:t>Superellipsoids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33600"/>
            <a:ext cx="43180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56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Implicit Modeling System/ </a:t>
            </a:r>
            <a:r>
              <a:rPr lang="en-US" altLang="en-US" sz="3600" dirty="0"/>
              <a:t>U. of Calgary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5105400"/>
            <a:ext cx="7772400" cy="144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/>
              <a:t>Combine “primitives”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Points, lines, planes, polygons, cylinders, ellipsoids</a:t>
            </a: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Calculate field around primitives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View Iso-surface of implicit function</a:t>
            </a:r>
            <a:endParaRPr lang="en-US" altLang="en-US" sz="280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4598988" cy="348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8800"/>
            <a:ext cx="3810000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79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addition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58065" y="1297858"/>
            <a:ext cx="510920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NewRomanPSMT"/>
              </a:rPr>
              <a:t>● </a:t>
            </a:r>
            <a:r>
              <a:rPr lang="en-US" sz="3200" dirty="0">
                <a:latin typeface="Cambria" panose="02040503050406030204" pitchFamily="18" charset="0"/>
              </a:rPr>
              <a:t>Vector addition in </a:t>
            </a:r>
            <a:r>
              <a:rPr lang="en-US" sz="3200" dirty="0">
                <a:latin typeface="MS-PMincho"/>
              </a:rPr>
              <a:t>ℛ</a:t>
            </a:r>
            <a:r>
              <a:rPr lang="en-US" sz="2000" dirty="0">
                <a:latin typeface="Cambria" panose="02040503050406030204" pitchFamily="18" charset="0"/>
              </a:rPr>
              <a:t>1</a:t>
            </a:r>
          </a:p>
          <a:p>
            <a:r>
              <a:rPr lang="en-US" sz="2400" dirty="0">
                <a:latin typeface="TimesNewRomanPSMT"/>
              </a:rPr>
              <a:t>○ </a:t>
            </a:r>
            <a:r>
              <a:rPr lang="en-US" sz="2400" dirty="0">
                <a:latin typeface="Cambria" panose="02040503050406030204" pitchFamily="18" charset="0"/>
              </a:rPr>
              <a:t>Familiar addition of real numbers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3200" dirty="0">
                <a:latin typeface="TimesNewRomanPSMT"/>
              </a:rPr>
              <a:t>● </a:t>
            </a:r>
            <a:r>
              <a:rPr lang="en-US" sz="3200" dirty="0">
                <a:latin typeface="Cambria" panose="02040503050406030204" pitchFamily="18" charset="0"/>
              </a:rPr>
              <a:t>Vector addition in </a:t>
            </a:r>
            <a:r>
              <a:rPr lang="en-US" sz="3200" dirty="0">
                <a:latin typeface="MS-PMincho"/>
              </a:rPr>
              <a:t>ℛ</a:t>
            </a:r>
            <a:r>
              <a:rPr lang="en-US" sz="3200" baseline="30000" dirty="0">
                <a:latin typeface="Cambria" panose="02040503050406030204" pitchFamily="18" charset="0"/>
              </a:rPr>
              <a:t>2</a:t>
            </a:r>
            <a:endParaRPr lang="en-US" sz="2000" baseline="300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TimesNewRomanPSMT"/>
              </a:rPr>
              <a:t>○ </a:t>
            </a:r>
            <a:r>
              <a:rPr lang="en-US" sz="2400" dirty="0">
                <a:latin typeface="Cambria" panose="02040503050406030204" pitchFamily="18" charset="0"/>
              </a:rPr>
              <a:t>Component-wise addition</a:t>
            </a:r>
          </a:p>
          <a:p>
            <a:r>
              <a:rPr lang="en-US" sz="2400" dirty="0">
                <a:latin typeface="TimesNewRomanPSMT"/>
              </a:rPr>
              <a:t>○ </a:t>
            </a:r>
            <a:r>
              <a:rPr lang="en-US" sz="2400" dirty="0">
                <a:latin typeface="Cambria" panose="02040503050406030204" pitchFamily="18" charset="0"/>
              </a:rPr>
              <a:t>Result, </a:t>
            </a:r>
            <a:r>
              <a:rPr lang="en-US" sz="2400" i="1" dirty="0">
                <a:latin typeface="Cambria-Italic"/>
              </a:rPr>
              <a:t>v </a:t>
            </a:r>
            <a:r>
              <a:rPr lang="en-US" sz="2400" dirty="0">
                <a:latin typeface="Cambria" panose="02040503050406030204" pitchFamily="18" charset="0"/>
              </a:rPr>
              <a:t>+ </a:t>
            </a:r>
            <a:r>
              <a:rPr lang="en-US" sz="2400" i="1" dirty="0">
                <a:latin typeface="Cambria-Italic"/>
              </a:rPr>
              <a:t>v’</a:t>
            </a:r>
            <a:r>
              <a:rPr lang="en-US" sz="2400" dirty="0">
                <a:latin typeface="Cambria" panose="02040503050406030204" pitchFamily="18" charset="0"/>
              </a:rPr>
              <a:t>, plotted in </a:t>
            </a:r>
            <a:r>
              <a:rPr lang="en-US" sz="2400" dirty="0">
                <a:latin typeface="MS-PMincho"/>
              </a:rPr>
              <a:t>ℛ</a:t>
            </a:r>
            <a:r>
              <a:rPr lang="en-US" sz="1200" dirty="0">
                <a:latin typeface="Cambria" panose="02040503050406030204" pitchFamily="18" charset="0"/>
              </a:rPr>
              <a:t>2 </a:t>
            </a:r>
            <a:r>
              <a:rPr lang="en-US" sz="2400" dirty="0">
                <a:latin typeface="Cambria" panose="02040503050406030204" pitchFamily="18" charset="0"/>
              </a:rPr>
              <a:t>is the new vector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52" y="1301851"/>
            <a:ext cx="3678781" cy="1142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74" y="3213363"/>
            <a:ext cx="3285955" cy="22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57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Implicit Modeling System/ </a:t>
            </a:r>
            <a:r>
              <a:rPr lang="en-US" altLang="en-US" sz="3600" dirty="0"/>
              <a:t>U. of Calgary</a:t>
            </a:r>
            <a:endParaRPr 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63713"/>
            <a:ext cx="5410200" cy="410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29100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66800"/>
            <a:ext cx="2344738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12775" y="6096000"/>
            <a:ext cx="4030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0"/>
              <a:t>Can apply blends and warps</a:t>
            </a:r>
          </a:p>
        </p:txBody>
      </p:sp>
    </p:spTree>
    <p:extLst>
      <p:ext uri="{BB962C8B-B14F-4D97-AF65-F5344CB8AC3E}">
        <p14:creationId xmlns:p14="http://schemas.microsoft.com/office/powerpoint/2010/main" val="2156259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curves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8930" y="1335504"/>
            <a:ext cx="7683910" cy="4083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Parametric curves define a curve based on a single parameter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lang="en-US" altLang="en-US" sz="24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which can often be written as separate equations for each coordinate. The curve below traces out a circle: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=cos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sin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z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=0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We can rewrite this as a column vector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76" y="4725936"/>
            <a:ext cx="1829569" cy="10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70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curves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37" y="1724025"/>
            <a:ext cx="3844260" cy="42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03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lines (rays)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34326" y="1307251"/>
            <a:ext cx="5828840" cy="26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A parametric line can be written in vector form 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o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 p(t)=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o+td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We often refer to this as a “ray”.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Q: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What is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(2)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if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=(1,4,7)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and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=(1,−1,0)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9" name="Picture 3" descr="Image result for Parametric lines (ray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46" y="3972682"/>
            <a:ext cx="237172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30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Plane</a:t>
            </a:r>
          </a:p>
        </p:txBody>
      </p:sp>
      <p:sp>
        <p:nvSpPr>
          <p:cNvPr id="3" name="Rectangle 2"/>
          <p:cNvSpPr/>
          <p:nvPr/>
        </p:nvSpPr>
        <p:spPr>
          <a:xfrm>
            <a:off x="644399" y="1461060"/>
            <a:ext cx="77474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point on the plane and two vectors that lie in the plane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Let the two vectors be v and w. We can then define the equation: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have a triangle of three points, P0, P1, P2, and we develop it like this: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943" y="2476723"/>
            <a:ext cx="238125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99" y="3707829"/>
            <a:ext cx="40767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20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surfaces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63681" y="1309207"/>
            <a:ext cx="7875638" cy="3575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By using 2 parameters, we can make a parametric surface. For example, the parametric form of a cylinder can be written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cos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 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z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sin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The normal to a parametric surface at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u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,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p(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u,v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) is the cross products of the two partial derivatives of the surface: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n=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p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u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×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p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-bold"/>
              </a:rPr>
              <a:t>v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3" name="Picture 3" descr="Image result for parametric su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77" y="4325521"/>
            <a:ext cx="4334526" cy="183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379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interpolation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69593" y="1357939"/>
            <a:ext cx="7713407" cy="371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Linear interpolation gives us a way to “blend” or “mix” two scalar or vector values 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and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) based on a third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The interpolated value,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 can be written in one of the following ways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=(1−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tb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 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c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=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+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b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−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25" y="2887150"/>
            <a:ext cx="30003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49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/>
              <p:cNvSpPr>
                <a:spLocks noChangeArrowheads="1"/>
              </p:cNvSpPr>
              <p:nvPr/>
            </p:nvSpPr>
            <p:spPr bwMode="auto">
              <a:xfrm>
                <a:off x="632721" y="1211536"/>
                <a:ext cx="7875639" cy="4125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Given a triangle 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T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 defined by 3 vertices </a:t>
                </a:r>
                <a:r>
                  <a:rPr kumimoji="0" lang="en-US" altLang="en-US" sz="2400" b="0" i="0" u="none" strike="noStrike" cap="none" normalizeH="0" baseline="0" dirty="0" err="1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-bold"/>
                  </a:rPr>
                  <a:t>a,b,c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  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normal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(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T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)=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-bold"/>
                  </a:rPr>
                  <a:t>(b−a)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×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-bold"/>
                  </a:rPr>
                  <a:t>(c−a)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  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  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area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(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T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en-US" sz="24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∥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-bold"/>
                  </a:rPr>
                  <a:t>(b−a)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×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-bold"/>
                  </a:rPr>
                  <a:t>(c−a)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∥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 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The points on the triangle can be parameterized as a blend of the 3 vertices, using the </a:t>
                </a:r>
                <a:r>
                  <a:rPr kumimoji="0" lang="en-US" altLang="en-US" sz="2000" b="0" i="1" u="none" strike="noStrike" cap="none" normalizeH="0" baseline="0" dirty="0" err="1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barycentric</a:t>
                </a:r>
                <a:r>
                  <a:rPr kumimoji="0" lang="en-US" altLang="en-US" sz="2000" b="0" i="1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 coordinates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 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(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α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,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β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,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γ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)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, which have the properties: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α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+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β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+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γ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=1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 for all points on plane of triangle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α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,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β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,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th-italic"/>
                  </a:rPr>
                  <a:t>γ</a:t>
                </a: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MathJax_Main"/>
                  </a:rPr>
                  <a:t>∈[0,1]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 for all points on the triangle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Properties stored on the vertices (such as color) can be interpolated using the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barycentric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Helvetica Neue"/>
                  </a:rPr>
                  <a:t> coordinates as weights.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721" y="1211536"/>
                <a:ext cx="7875639" cy="4125232"/>
              </a:xfrm>
              <a:prstGeom prst="rect">
                <a:avLst/>
              </a:prstGeom>
              <a:blipFill>
                <a:blip r:embed="rId2"/>
                <a:stretch>
                  <a:fillRect l="-851" t="-1331" r="-9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051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60" y="1379127"/>
            <a:ext cx="3000375" cy="33623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62980" y="492823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323232"/>
                </a:solidFill>
                <a:latin typeface="Open Sans"/>
              </a:rPr>
              <a:t>barycentric</a:t>
            </a:r>
            <a:r>
              <a:rPr lang="en-US" dirty="0">
                <a:solidFill>
                  <a:srgbClr val="323232"/>
                </a:solidFill>
                <a:latin typeface="Open Sans"/>
              </a:rPr>
              <a:t> coordinates can be used to interpolate vertex data at the hit point. In this example for example we compute the color at P using vertex color.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003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33" y="2315497"/>
            <a:ext cx="7488974" cy="22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9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vectors visually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679" y="1316811"/>
            <a:ext cx="64302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NewRomanPSMT"/>
              </a:rPr>
              <a:t>● </a:t>
            </a:r>
            <a:r>
              <a:rPr lang="en-US" sz="2800" b="1" i="1" dirty="0">
                <a:latin typeface="Cambria-BoldItalic"/>
              </a:rPr>
              <a:t>v’ </a:t>
            </a:r>
            <a:r>
              <a:rPr lang="en-US" sz="2800" dirty="0">
                <a:latin typeface="Cambria" panose="02040503050406030204" pitchFamily="18" charset="0"/>
              </a:rPr>
              <a:t>added to </a:t>
            </a:r>
            <a:r>
              <a:rPr lang="en-US" sz="2800" b="1" i="1" dirty="0">
                <a:latin typeface="Cambria-BoldItalic"/>
              </a:rPr>
              <a:t>v</a:t>
            </a:r>
            <a:r>
              <a:rPr lang="en-US" sz="2800" dirty="0">
                <a:latin typeface="Cambria" panose="02040503050406030204" pitchFamily="18" charset="0"/>
              </a:rPr>
              <a:t>, using the parallelogram</a:t>
            </a:r>
          </a:p>
          <a:p>
            <a:r>
              <a:rPr lang="en-US" sz="2800" dirty="0">
                <a:latin typeface="Cambria" panose="02040503050406030204" pitchFamily="18" charset="0"/>
              </a:rPr>
              <a:t>rule</a:t>
            </a:r>
          </a:p>
          <a:p>
            <a:r>
              <a:rPr lang="en-US" sz="2000" dirty="0">
                <a:latin typeface="TimesNewRomanPSMT"/>
              </a:rPr>
              <a:t>○ </a:t>
            </a:r>
            <a:r>
              <a:rPr lang="en-US" sz="2000" dirty="0">
                <a:latin typeface="Cambria" panose="02040503050406030204" pitchFamily="18" charset="0"/>
              </a:rPr>
              <a:t>reposition </a:t>
            </a:r>
            <a:r>
              <a:rPr lang="en-US" sz="2000" b="1" i="1" dirty="0">
                <a:latin typeface="Cambria-BoldItalic"/>
              </a:rPr>
              <a:t>v’ </a:t>
            </a:r>
            <a:r>
              <a:rPr lang="en-US" sz="2000" dirty="0">
                <a:latin typeface="Cambria" panose="02040503050406030204" pitchFamily="18" charset="0"/>
              </a:rPr>
              <a:t>so that its tail is at the head of</a:t>
            </a:r>
          </a:p>
          <a:p>
            <a:r>
              <a:rPr lang="en-US" sz="2000" dirty="0">
                <a:latin typeface="Cambria" panose="02040503050406030204" pitchFamily="18" charset="0"/>
              </a:rPr>
              <a:t>vector </a:t>
            </a:r>
            <a:r>
              <a:rPr lang="en-US" sz="2000" b="1" i="1" dirty="0">
                <a:latin typeface="Cambria-BoldItalic"/>
              </a:rPr>
              <a:t>v</a:t>
            </a:r>
          </a:p>
          <a:p>
            <a:r>
              <a:rPr lang="en-US" sz="2000" dirty="0">
                <a:latin typeface="TimesNewRomanPSMT"/>
              </a:rPr>
              <a:t>○ </a:t>
            </a:r>
            <a:r>
              <a:rPr lang="en-US" sz="2000" dirty="0">
                <a:latin typeface="Cambria" panose="02040503050406030204" pitchFamily="18" charset="0"/>
              </a:rPr>
              <a:t>define </a:t>
            </a:r>
            <a:r>
              <a:rPr lang="en-US" sz="2000" b="1" i="1" dirty="0">
                <a:latin typeface="Cambria-BoldItalic"/>
              </a:rPr>
              <a:t>v </a:t>
            </a:r>
            <a:r>
              <a:rPr lang="en-US" sz="2000" b="1" dirty="0">
                <a:latin typeface="Cambria-Bold"/>
              </a:rPr>
              <a:t>+ </a:t>
            </a:r>
            <a:r>
              <a:rPr lang="en-US" sz="2000" b="1" i="1" dirty="0">
                <a:latin typeface="Cambria-BoldItalic"/>
              </a:rPr>
              <a:t>v’ </a:t>
            </a:r>
            <a:r>
              <a:rPr lang="en-US" sz="2000" dirty="0">
                <a:latin typeface="Cambria" panose="02040503050406030204" pitchFamily="18" charset="0"/>
              </a:rPr>
              <a:t>as the head of the new vector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US" sz="2800" dirty="0">
                <a:latin typeface="TimesNewRomanPSMT"/>
              </a:rPr>
              <a:t>● </a:t>
            </a:r>
            <a:r>
              <a:rPr lang="en-US" sz="2800" dirty="0">
                <a:latin typeface="Cambria" panose="02040503050406030204" pitchFamily="18" charset="0"/>
              </a:rPr>
              <a:t>Or equivalently, add </a:t>
            </a:r>
            <a:r>
              <a:rPr lang="en-US" sz="2800" b="1" i="1" dirty="0">
                <a:latin typeface="Cambria-BoldItalic"/>
              </a:rPr>
              <a:t>v’ </a:t>
            </a:r>
            <a:r>
              <a:rPr lang="en-US" sz="2800" dirty="0">
                <a:latin typeface="Cambria" panose="02040503050406030204" pitchFamily="18" charset="0"/>
              </a:rPr>
              <a:t>to </a:t>
            </a:r>
            <a:r>
              <a:rPr lang="en-US" sz="2800" b="1" i="1" dirty="0">
                <a:latin typeface="Cambria-BoldItalic"/>
              </a:rPr>
              <a:t>v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71" y="1887793"/>
            <a:ext cx="2256216" cy="2005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88" y="4165594"/>
            <a:ext cx="2349599" cy="20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9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vectors visually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5181600" y="3276600"/>
          <a:ext cx="2708275" cy="185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4" name="Equation" r:id="rId3" imgW="1041120" imgH="711000" progId="Equation.3">
                  <p:embed/>
                </p:oleObj>
              </mc:Choice>
              <mc:Fallback>
                <p:oleObj name="Equation" r:id="rId3" imgW="1041120" imgH="711000" progId="Equation.3">
                  <p:embed/>
                  <p:pic>
                    <p:nvPicPr>
                      <p:cNvPr id="4331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276600"/>
                        <a:ext cx="2708275" cy="185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Line 7"/>
          <p:cNvSpPr>
            <a:spLocks noChangeShapeType="1"/>
          </p:cNvSpPr>
          <p:nvPr/>
        </p:nvSpPr>
        <p:spPr bwMode="auto">
          <a:xfrm flipV="1">
            <a:off x="2133600" y="4191000"/>
            <a:ext cx="12954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flipH="1" flipV="1">
            <a:off x="2819400" y="3657600"/>
            <a:ext cx="60960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1524000" y="3352800"/>
          <a:ext cx="9255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5" name="Equation" r:id="rId5" imgW="355320" imgH="152280" progId="Equation.3">
                  <p:embed/>
                </p:oleObj>
              </mc:Choice>
              <mc:Fallback>
                <p:oleObj name="Equation" r:id="rId5" imgW="355320" imgH="152280" progId="Equation.3">
                  <p:embed/>
                  <p:pic>
                    <p:nvPicPr>
                      <p:cNvPr id="4331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352800"/>
                        <a:ext cx="92551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/>
          <p:cNvGraphicFramePr>
            <a:graphicFrameLocks noChangeAspect="1"/>
          </p:cNvGraphicFramePr>
          <p:nvPr/>
        </p:nvGraphicFramePr>
        <p:xfrm>
          <a:off x="3048000" y="4495800"/>
          <a:ext cx="3302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6" name="Equation" r:id="rId7" imgW="126720" imgH="139680" progId="Equation.3">
                  <p:embed/>
                </p:oleObj>
              </mc:Choice>
              <mc:Fallback>
                <p:oleObj name="Equation" r:id="rId7" imgW="126720" imgH="139680" progId="Equation.3">
                  <p:embed/>
                  <p:pic>
                    <p:nvPicPr>
                      <p:cNvPr id="4331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495800"/>
                        <a:ext cx="33020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/>
        </p:nvGraphicFramePr>
        <p:xfrm>
          <a:off x="3124200" y="3581400"/>
          <a:ext cx="3302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7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4331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581400"/>
                        <a:ext cx="33020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2133600" y="3733800"/>
            <a:ext cx="685800" cy="1143000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flipH="1" flipV="1">
            <a:off x="1524000" y="4343400"/>
            <a:ext cx="609600" cy="533400"/>
          </a:xfrm>
          <a:prstGeom prst="line">
            <a:avLst/>
          </a:prstGeom>
          <a:noFill/>
          <a:ln w="57150" cap="rnd">
            <a:solidFill>
              <a:schemeClr val="tx2"/>
            </a:solidFill>
            <a:prstDash val="sysDot"/>
            <a:round/>
            <a:headEnd type="none" w="sm" len="sm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flipV="1">
            <a:off x="1524000" y="3657600"/>
            <a:ext cx="1295400" cy="685800"/>
          </a:xfrm>
          <a:prstGeom prst="line">
            <a:avLst/>
          </a:prstGeom>
          <a:noFill/>
          <a:ln w="57150" cap="rnd">
            <a:solidFill>
              <a:schemeClr val="tx2"/>
            </a:solidFill>
            <a:prstDash val="sysDot"/>
            <a:round/>
            <a:headEnd type="none" w="sm" len="sm"/>
            <a:tailEnd type="triangle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1981200" y="3733800"/>
            <a:ext cx="457200" cy="685800"/>
          </a:xfrm>
          <a:custGeom>
            <a:avLst/>
            <a:gdLst>
              <a:gd name="T0" fmla="*/ 0 w 288"/>
              <a:gd name="T1" fmla="*/ 0 h 432"/>
              <a:gd name="T2" fmla="*/ 96 w 288"/>
              <a:gd name="T3" fmla="*/ 336 h 432"/>
              <a:gd name="T4" fmla="*/ 288 w 288"/>
              <a:gd name="T5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432">
                <a:moveTo>
                  <a:pt x="0" y="0"/>
                </a:moveTo>
                <a:cubicBezTo>
                  <a:pt x="24" y="132"/>
                  <a:pt x="48" y="264"/>
                  <a:pt x="96" y="336"/>
                </a:cubicBezTo>
                <a:cubicBezTo>
                  <a:pt x="144" y="408"/>
                  <a:pt x="256" y="416"/>
                  <a:pt x="288" y="4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1524000" y="2819400"/>
            <a:ext cx="1746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SzTx/>
            </a:pPr>
            <a:r>
              <a:rPr lang="en-US" altLang="en-US" sz="2800">
                <a:latin typeface="Arial" panose="020B0604020202020204" pitchFamily="34" charset="0"/>
              </a:rPr>
              <a:t>geometric</a:t>
            </a: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5715000" y="2819400"/>
            <a:ext cx="1627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SzTx/>
            </a:pPr>
            <a:r>
              <a:rPr lang="en-US" altLang="en-US" sz="2800">
                <a:latin typeface="Arial" panose="020B0604020202020204" pitchFamily="34" charset="0"/>
              </a:rPr>
              <a:t>algebraic</a:t>
            </a:r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/>
        </p:nvGraphicFramePr>
        <p:xfrm>
          <a:off x="3429000" y="5334000"/>
          <a:ext cx="4030663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Equation" r:id="rId11" imgW="1549080" imgH="431640" progId="Equation.3">
                  <p:embed/>
                </p:oleObj>
              </mc:Choice>
              <mc:Fallback>
                <p:oleObj name="Equation" r:id="rId11" imgW="1549080" imgH="431640" progId="Equation.3">
                  <p:embed/>
                  <p:pic>
                    <p:nvPicPr>
                      <p:cNvPr id="4331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334000"/>
                        <a:ext cx="4030663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219200" y="5562600"/>
            <a:ext cx="1804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SzTx/>
            </a:pPr>
            <a:r>
              <a:rPr lang="en-US" altLang="en-US" sz="2800" dirty="0">
                <a:latin typeface="Arial" panose="020B0604020202020204" pitchFamily="34" charset="0"/>
              </a:rPr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184826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subtraction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928" y="1327082"/>
            <a:ext cx="545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Same as adding with a flipped vector</a:t>
            </a:r>
          </a:p>
          <a:p>
            <a:r>
              <a:rPr lang="en-US" sz="2400" dirty="0">
                <a:latin typeface="TimesNewRomanPSMT"/>
              </a:rPr>
              <a:t>● </a:t>
            </a:r>
            <a:r>
              <a:rPr lang="en-US" sz="2400" dirty="0">
                <a:latin typeface="Cambria" panose="02040503050406030204" pitchFamily="18" charset="0"/>
              </a:rPr>
              <a:t>Can find the vector between two</a:t>
            </a:r>
          </a:p>
          <a:p>
            <a:r>
              <a:rPr lang="en-US" sz="2400" dirty="0">
                <a:latin typeface="Cambria" panose="02040503050406030204" pitchFamily="18" charset="0"/>
              </a:rPr>
              <a:t>points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(8, 9) - (2, 4) = (6, 5) is the vector from the</a:t>
            </a:r>
          </a:p>
          <a:p>
            <a:r>
              <a:rPr lang="en-US" sz="1800" dirty="0">
                <a:latin typeface="Cambria" panose="02040503050406030204" pitchFamily="18" charset="0"/>
              </a:rPr>
              <a:t>house to the lightning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We know the </a:t>
            </a:r>
            <a:r>
              <a:rPr lang="en-US" sz="1800" b="1" dirty="0">
                <a:latin typeface="Cambria-Bold"/>
              </a:rPr>
              <a:t>magnitude </a:t>
            </a:r>
            <a:r>
              <a:rPr lang="en-US" sz="1800" dirty="0">
                <a:latin typeface="Cambria" panose="02040503050406030204" pitchFamily="18" charset="0"/>
              </a:rPr>
              <a:t>of their distance</a:t>
            </a:r>
          </a:p>
          <a:p>
            <a:r>
              <a:rPr lang="en-US" sz="1800" dirty="0">
                <a:latin typeface="TimesNewRomanPSMT"/>
              </a:rPr>
              <a:t>○ </a:t>
            </a:r>
            <a:r>
              <a:rPr lang="en-US" sz="1800" dirty="0">
                <a:latin typeface="Cambria" panose="02040503050406030204" pitchFamily="18" charset="0"/>
              </a:rPr>
              <a:t>We know the </a:t>
            </a:r>
            <a:r>
              <a:rPr lang="en-US" sz="1800" b="1" dirty="0">
                <a:latin typeface="Cambria-Bold"/>
              </a:rPr>
              <a:t>direction </a:t>
            </a:r>
            <a:r>
              <a:rPr lang="en-US" sz="1800" dirty="0">
                <a:latin typeface="Cambria" panose="02040503050406030204" pitchFamily="18" charset="0"/>
              </a:rPr>
              <a:t>between them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82" y="1875788"/>
            <a:ext cx="3688818" cy="285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52580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5159</TotalTime>
  <Words>2411</Words>
  <Application>Microsoft Office PowerPoint</Application>
  <PresentationFormat>On-screen Show (4:3)</PresentationFormat>
  <Paragraphs>504</Paragraphs>
  <Slides>69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94" baseType="lpstr">
      <vt:lpstr>Cambria</vt:lpstr>
      <vt:lpstr>Arial</vt:lpstr>
      <vt:lpstr>Cambria Math</vt:lpstr>
      <vt:lpstr>ArialMT</vt:lpstr>
      <vt:lpstr>Symbol</vt:lpstr>
      <vt:lpstr>DroidSans</vt:lpstr>
      <vt:lpstr>TimesNewRomanPS-ItalicMT</vt:lpstr>
      <vt:lpstr>Times New Roman</vt:lpstr>
      <vt:lpstr>Cambria-Italic</vt:lpstr>
      <vt:lpstr>TimesNewRomanPS-BoldMT</vt:lpstr>
      <vt:lpstr>Roboto</vt:lpstr>
      <vt:lpstr>Open Sans</vt:lpstr>
      <vt:lpstr>MathJax_Main-bold</vt:lpstr>
      <vt:lpstr>FreeSerif</vt:lpstr>
      <vt:lpstr>MS-PMincho</vt:lpstr>
      <vt:lpstr>TimesNewRomanPS-BoldItalicMT</vt:lpstr>
      <vt:lpstr>Helvetica Neue</vt:lpstr>
      <vt:lpstr>MathJax_Math-italic</vt:lpstr>
      <vt:lpstr>MathJax_Main</vt:lpstr>
      <vt:lpstr>Cambria-BoldItalic</vt:lpstr>
      <vt:lpstr>Cambria-Bold</vt:lpstr>
      <vt:lpstr>TimesNewRomanPSMT</vt:lpstr>
      <vt:lpstr>material</vt:lpstr>
      <vt:lpstr>Equation</vt:lpstr>
      <vt:lpstr>Photo Editor Photo</vt:lpstr>
      <vt:lpstr>CS113 - ĐỒ HỌA MÁY TÍNH VÀ XỬ LÝ ẢNH</vt:lpstr>
      <vt:lpstr>Vectors</vt:lpstr>
      <vt:lpstr>Vectors</vt:lpstr>
      <vt:lpstr>Vectors</vt:lpstr>
      <vt:lpstr>Column vs. Row Vectors</vt:lpstr>
      <vt:lpstr>Vector addition</vt:lpstr>
      <vt:lpstr>Adding vectors visually</vt:lpstr>
      <vt:lpstr>Adding vectors visually</vt:lpstr>
      <vt:lpstr>Vector subtraction</vt:lpstr>
      <vt:lpstr>Vector subtraction</vt:lpstr>
      <vt:lpstr>Example</vt:lpstr>
      <vt:lpstr>Vector scalar multiplication</vt:lpstr>
      <vt:lpstr>Linear dependence</vt:lpstr>
      <vt:lpstr>Basis vectors</vt:lpstr>
      <vt:lpstr>Basis vectors continued</vt:lpstr>
      <vt:lpstr>Non-orthogonal basis vectors</vt:lpstr>
      <vt:lpstr>Non-orthogonal basis vectors continued</vt:lpstr>
      <vt:lpstr>Dot product</vt:lpstr>
      <vt:lpstr>Calculating magnitude using dot product</vt:lpstr>
      <vt:lpstr>Find angle between two vectors</vt:lpstr>
      <vt:lpstr>Determining right angles</vt:lpstr>
      <vt:lpstr>Projections</vt:lpstr>
      <vt:lpstr>Projections continued</vt:lpstr>
      <vt:lpstr>Cross product</vt:lpstr>
      <vt:lpstr>Matrix</vt:lpstr>
      <vt:lpstr>Matrix</vt:lpstr>
      <vt:lpstr>Product of row vector and column vector</vt:lpstr>
      <vt:lpstr>Matrix and vector multiplication</vt:lpstr>
      <vt:lpstr>Matrix-Matrix Addition</vt:lpstr>
      <vt:lpstr>Matrix and matrix multiplication</vt:lpstr>
      <vt:lpstr>Scalar-Matrix Multiplication</vt:lpstr>
      <vt:lpstr>Matrix multiplication identity</vt:lpstr>
      <vt:lpstr>Properties of Matrix Multiplication</vt:lpstr>
      <vt:lpstr>Visual Matrix Multiplication</vt:lpstr>
      <vt:lpstr>Visual Matrix Multiplication continued</vt:lpstr>
      <vt:lpstr>Inverse of a Matrix</vt:lpstr>
      <vt:lpstr>How to get the inverse</vt:lpstr>
      <vt:lpstr>The inverse continued</vt:lpstr>
      <vt:lpstr>Example</vt:lpstr>
      <vt:lpstr>Example</vt:lpstr>
      <vt:lpstr>Homogeneous Coordinates</vt:lpstr>
      <vt:lpstr>Translation in 2D (1/2)</vt:lpstr>
      <vt:lpstr>Translation in 2D (2/2)</vt:lpstr>
      <vt:lpstr>Transformations Homogenized</vt:lpstr>
      <vt:lpstr>Inverses</vt:lpstr>
      <vt:lpstr>Matrices and Linear Systems</vt:lpstr>
      <vt:lpstr>Implicit and parametric objects</vt:lpstr>
      <vt:lpstr>Implicit curves</vt:lpstr>
      <vt:lpstr>Implicit curves</vt:lpstr>
      <vt:lpstr>Implicit 2D lines</vt:lpstr>
      <vt:lpstr>Implicit 2D lines</vt:lpstr>
      <vt:lpstr>Implicit plane</vt:lpstr>
      <vt:lpstr>Implicit plane</vt:lpstr>
      <vt:lpstr>Implicit ellipsoid</vt:lpstr>
      <vt:lpstr>Implicit ellipsoid</vt:lpstr>
      <vt:lpstr>Superellipsoid Surfaces</vt:lpstr>
      <vt:lpstr>CSG with Superquadrics</vt:lpstr>
      <vt:lpstr>CSG with Superellipsoids</vt:lpstr>
      <vt:lpstr>Implicit Modeling System/ U. of Calgary</vt:lpstr>
      <vt:lpstr>Implicit Modeling System/ U. of Calgary</vt:lpstr>
      <vt:lpstr>Parametric curves</vt:lpstr>
      <vt:lpstr>Parametric curves</vt:lpstr>
      <vt:lpstr>Parametric lines (rays)</vt:lpstr>
      <vt:lpstr>Parametric Plane</vt:lpstr>
      <vt:lpstr>Parametric surfaces</vt:lpstr>
      <vt:lpstr>Linear interpolation</vt:lpstr>
      <vt:lpstr>Triangles</vt:lpstr>
      <vt:lpstr>Triangles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HỌA MÁY TÍNH VÀ XỬ LÝ ẢNH</dc:title>
  <cp:lastModifiedBy>admin</cp:lastModifiedBy>
  <cp:revision>41</cp:revision>
  <dcterms:modified xsi:type="dcterms:W3CDTF">2017-02-15T16:28:48Z</dcterms:modified>
</cp:coreProperties>
</file>